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8"/>
  </p:notesMasterIdLst>
  <p:sldIdLst>
    <p:sldId id="278" r:id="rId3"/>
    <p:sldId id="286" r:id="rId4"/>
    <p:sldId id="313" r:id="rId5"/>
    <p:sldId id="315" r:id="rId6"/>
    <p:sldId id="316" r:id="rId7"/>
    <p:sldId id="317" r:id="rId8"/>
    <p:sldId id="268" r:id="rId9"/>
    <p:sldId id="292" r:id="rId10"/>
    <p:sldId id="319" r:id="rId11"/>
    <p:sldId id="284" r:id="rId12"/>
    <p:sldId id="276" r:id="rId13"/>
    <p:sldId id="323" r:id="rId14"/>
    <p:sldId id="331" r:id="rId15"/>
    <p:sldId id="326" r:id="rId16"/>
    <p:sldId id="327" r:id="rId17"/>
    <p:sldId id="329" r:id="rId18"/>
    <p:sldId id="328" r:id="rId19"/>
    <p:sldId id="330" r:id="rId20"/>
    <p:sldId id="332" r:id="rId21"/>
    <p:sldId id="333" r:id="rId22"/>
    <p:sldId id="334" r:id="rId23"/>
    <p:sldId id="335" r:id="rId24"/>
    <p:sldId id="336" r:id="rId25"/>
    <p:sldId id="337" r:id="rId26"/>
    <p:sldId id="338" r:id="rId27"/>
    <p:sldId id="339" r:id="rId28"/>
    <p:sldId id="340" r:id="rId29"/>
    <p:sldId id="325" r:id="rId30"/>
    <p:sldId id="341" r:id="rId31"/>
    <p:sldId id="342" r:id="rId32"/>
    <p:sldId id="343" r:id="rId33"/>
    <p:sldId id="320" r:id="rId34"/>
    <p:sldId id="321" r:id="rId35"/>
    <p:sldId id="322" r:id="rId36"/>
    <p:sldId id="308"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maronet" initials="t" lastIdx="2" clrIdx="0">
    <p:extLst>
      <p:ext uri="{19B8F6BF-5375-455C-9EA6-DF929625EA0E}">
        <p15:presenceInfo xmlns:p15="http://schemas.microsoft.com/office/powerpoint/2012/main" userId="tamarone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6C6C6"/>
    <a:srgbClr val="000000"/>
    <a:srgbClr val="FFE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420" autoAdjust="0"/>
  </p:normalViewPr>
  <p:slideViewPr>
    <p:cSldViewPr>
      <p:cViewPr varScale="1">
        <p:scale>
          <a:sx n="89" d="100"/>
          <a:sy n="89" d="100"/>
        </p:scale>
        <p:origin x="1152"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en-US" altLang="he-IL"/>
          </a:p>
        </p:txBody>
      </p:sp>
      <p:sp>
        <p:nvSpPr>
          <p:cNvPr id="77827" name="Rectangle 3"/>
          <p:cNvSpPr>
            <a:spLocks noGrp="1" noChangeArrowheads="1"/>
          </p:cNvSpPr>
          <p:nvPr>
            <p:ph type="dt" idx="1"/>
          </p:nvPr>
        </p:nvSpPr>
        <p:spPr bwMode="auto">
          <a:xfrm>
            <a:off x="1588"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cs typeface="+mn-cs"/>
              </a:defRPr>
            </a:lvl1pPr>
          </a:lstStyle>
          <a:p>
            <a:pPr>
              <a:defRPr/>
            </a:pPr>
            <a:endParaRPr lang="en-US" altLang="he-IL"/>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782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e-IL" altLang="he-IL" noProof="0" smtClean="0"/>
              <a:t>לחץ כדי לערוך סגנונות טקסט של תבנית בסיס</a:t>
            </a:r>
            <a:endParaRPr lang="en-US" altLang="he-IL" noProof="0" smtClean="0"/>
          </a:p>
          <a:p>
            <a:pPr lvl="1"/>
            <a:r>
              <a:rPr lang="he-IL" altLang="he-IL" noProof="0" smtClean="0"/>
              <a:t>רמה שנייה</a:t>
            </a:r>
            <a:endParaRPr lang="en-US" altLang="he-IL" noProof="0" smtClean="0"/>
          </a:p>
          <a:p>
            <a:pPr lvl="2"/>
            <a:r>
              <a:rPr lang="he-IL" altLang="he-IL" noProof="0" smtClean="0"/>
              <a:t>רמה שלישית</a:t>
            </a:r>
            <a:endParaRPr lang="en-US" altLang="he-IL" noProof="0" smtClean="0"/>
          </a:p>
          <a:p>
            <a:pPr lvl="3"/>
            <a:r>
              <a:rPr lang="he-IL" altLang="he-IL" noProof="0" smtClean="0"/>
              <a:t>רמה רביעית</a:t>
            </a:r>
            <a:endParaRPr lang="en-US" altLang="he-IL" noProof="0" smtClean="0"/>
          </a:p>
          <a:p>
            <a:pPr lvl="4"/>
            <a:r>
              <a:rPr lang="he-IL" altLang="he-IL" noProof="0" smtClean="0"/>
              <a:t>רמה חמישית</a:t>
            </a:r>
            <a:endParaRPr lang="en-US" altLang="he-IL" noProof="0" smtClean="0"/>
          </a:p>
        </p:txBody>
      </p:sp>
      <p:sp>
        <p:nvSpPr>
          <p:cNvPr id="77830" name="Rectangle 6"/>
          <p:cNvSpPr>
            <a:spLocks noGrp="1" noChangeArrowheads="1"/>
          </p:cNvSpPr>
          <p:nvPr>
            <p:ph type="ftr" sz="quarter" idx="4"/>
          </p:nvPr>
        </p:nvSpPr>
        <p:spPr bwMode="auto">
          <a:xfrm>
            <a:off x="388620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endParaRPr lang="en-US" altLang="he-IL"/>
          </a:p>
        </p:txBody>
      </p:sp>
      <p:sp>
        <p:nvSpPr>
          <p:cNvPr id="77831" name="Rectangle 7"/>
          <p:cNvSpPr>
            <a:spLocks noGrp="1" noChangeArrowheads="1"/>
          </p:cNvSpPr>
          <p:nvPr>
            <p:ph type="sldNum" sz="quarter" idx="5"/>
          </p:nvPr>
        </p:nvSpPr>
        <p:spPr bwMode="auto">
          <a:xfrm>
            <a:off x="1588"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fld id="{0B617B8C-FE02-4414-9F91-8575E4498E23}" type="slidenum">
              <a:rPr lang="he-IL" altLang="he-IL"/>
              <a:pPr>
                <a:defRPr/>
              </a:pPr>
              <a:t>‹#›</a:t>
            </a:fld>
            <a:endParaRPr lang="en-US" altLang="he-IL"/>
          </a:p>
        </p:txBody>
      </p:sp>
    </p:spTree>
    <p:extLst>
      <p:ext uri="{BB962C8B-B14F-4D97-AF65-F5344CB8AC3E}">
        <p14:creationId xmlns:p14="http://schemas.microsoft.com/office/powerpoint/2010/main" val="32626410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C168A2-BF56-4EF8-83CF-4993CB472F64}" type="slidenum">
              <a:rPr lang="he-IL" altLang="he-IL" smtClean="0"/>
              <a:pPr/>
              <a:t>3</a:t>
            </a:fld>
            <a:endParaRPr lang="en-US" altLang="he-IL"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he-IL" altLang="he-IL" dirty="0" smtClean="0"/>
          </a:p>
        </p:txBody>
      </p:sp>
    </p:spTree>
    <p:extLst>
      <p:ext uri="{BB962C8B-B14F-4D97-AF65-F5344CB8AC3E}">
        <p14:creationId xmlns:p14="http://schemas.microsoft.com/office/powerpoint/2010/main" val="1795260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pPr>
              <a:defRPr/>
            </a:pPr>
            <a:fld id="{0B617B8C-FE02-4414-9F91-8575E4498E23}" type="slidenum">
              <a:rPr lang="he-IL" altLang="he-IL" smtClean="0"/>
              <a:pPr>
                <a:defRPr/>
              </a:pPr>
              <a:t>34</a:t>
            </a:fld>
            <a:endParaRPr lang="en-US" altLang="he-IL"/>
          </a:p>
        </p:txBody>
      </p:sp>
    </p:spTree>
    <p:extLst>
      <p:ext uri="{BB962C8B-B14F-4D97-AF65-F5344CB8AC3E}">
        <p14:creationId xmlns:p14="http://schemas.microsoft.com/office/powerpoint/2010/main" val="3965412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C168A2-BF56-4EF8-83CF-4993CB472F64}" type="slidenum">
              <a:rPr lang="he-IL" altLang="he-IL" smtClean="0"/>
              <a:pPr/>
              <a:t>4</a:t>
            </a:fld>
            <a:endParaRPr lang="en-US" altLang="he-IL"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he-IL" altLang="he-IL" smtClean="0"/>
          </a:p>
        </p:txBody>
      </p:sp>
    </p:spTree>
    <p:extLst>
      <p:ext uri="{BB962C8B-B14F-4D97-AF65-F5344CB8AC3E}">
        <p14:creationId xmlns:p14="http://schemas.microsoft.com/office/powerpoint/2010/main" val="2139465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C168A2-BF56-4EF8-83CF-4993CB472F64}" type="slidenum">
              <a:rPr lang="he-IL" altLang="he-IL" smtClean="0"/>
              <a:pPr/>
              <a:t>5</a:t>
            </a:fld>
            <a:endParaRPr lang="en-US" altLang="he-IL"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he-IL" altLang="he-IL" smtClean="0"/>
          </a:p>
        </p:txBody>
      </p:sp>
    </p:spTree>
    <p:extLst>
      <p:ext uri="{BB962C8B-B14F-4D97-AF65-F5344CB8AC3E}">
        <p14:creationId xmlns:p14="http://schemas.microsoft.com/office/powerpoint/2010/main" val="260805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C168A2-BF56-4EF8-83CF-4993CB472F64}" type="slidenum">
              <a:rPr lang="he-IL" altLang="he-IL" smtClean="0"/>
              <a:pPr/>
              <a:t>6</a:t>
            </a:fld>
            <a:endParaRPr lang="en-US" altLang="he-IL"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he-IL" altLang="he-IL" smtClean="0"/>
          </a:p>
        </p:txBody>
      </p:sp>
    </p:spTree>
    <p:extLst>
      <p:ext uri="{BB962C8B-B14F-4D97-AF65-F5344CB8AC3E}">
        <p14:creationId xmlns:p14="http://schemas.microsoft.com/office/powerpoint/2010/main" val="4245282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5CC6E91-12B0-4D6A-840F-09B30D9813C9}" type="slidenum">
              <a:rPr lang="he-IL" altLang="he-IL" smtClean="0"/>
              <a:pPr/>
              <a:t>10</a:t>
            </a:fld>
            <a:endParaRPr lang="en-US" altLang="he-IL"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he-IL" altLang="he-IL" smtClean="0"/>
          </a:p>
        </p:txBody>
      </p:sp>
    </p:spTree>
    <p:extLst>
      <p:ext uri="{BB962C8B-B14F-4D97-AF65-F5344CB8AC3E}">
        <p14:creationId xmlns:p14="http://schemas.microsoft.com/office/powerpoint/2010/main" val="3927496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pPr>
              <a:defRPr/>
            </a:pPr>
            <a:fld id="{0B617B8C-FE02-4414-9F91-8575E4498E23}" type="slidenum">
              <a:rPr lang="he-IL" altLang="he-IL" smtClean="0"/>
              <a:pPr>
                <a:defRPr/>
              </a:pPr>
              <a:t>22</a:t>
            </a:fld>
            <a:endParaRPr lang="en-US" altLang="he-IL"/>
          </a:p>
        </p:txBody>
      </p:sp>
    </p:spTree>
    <p:extLst>
      <p:ext uri="{BB962C8B-B14F-4D97-AF65-F5344CB8AC3E}">
        <p14:creationId xmlns:p14="http://schemas.microsoft.com/office/powerpoint/2010/main" val="2134881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pPr>
              <a:defRPr/>
            </a:pPr>
            <a:fld id="{0B617B8C-FE02-4414-9F91-8575E4498E23}" type="slidenum">
              <a:rPr lang="he-IL" altLang="he-IL" smtClean="0"/>
              <a:pPr>
                <a:defRPr/>
              </a:pPr>
              <a:t>23</a:t>
            </a:fld>
            <a:endParaRPr lang="en-US" altLang="he-IL"/>
          </a:p>
        </p:txBody>
      </p:sp>
    </p:spTree>
    <p:extLst>
      <p:ext uri="{BB962C8B-B14F-4D97-AF65-F5344CB8AC3E}">
        <p14:creationId xmlns:p14="http://schemas.microsoft.com/office/powerpoint/2010/main" val="171141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pPr>
              <a:defRPr/>
            </a:pPr>
            <a:fld id="{0B617B8C-FE02-4414-9F91-8575E4498E23}" type="slidenum">
              <a:rPr lang="he-IL" altLang="he-IL" smtClean="0"/>
              <a:pPr>
                <a:defRPr/>
              </a:pPr>
              <a:t>32</a:t>
            </a:fld>
            <a:endParaRPr lang="en-US" altLang="he-IL"/>
          </a:p>
        </p:txBody>
      </p:sp>
    </p:spTree>
    <p:extLst>
      <p:ext uri="{BB962C8B-B14F-4D97-AF65-F5344CB8AC3E}">
        <p14:creationId xmlns:p14="http://schemas.microsoft.com/office/powerpoint/2010/main" val="222617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pPr>
              <a:defRPr/>
            </a:pPr>
            <a:fld id="{0B617B8C-FE02-4414-9F91-8575E4498E23}" type="slidenum">
              <a:rPr lang="he-IL" altLang="he-IL" smtClean="0"/>
              <a:pPr>
                <a:defRPr/>
              </a:pPr>
              <a:t>33</a:t>
            </a:fld>
            <a:endParaRPr lang="en-US" altLang="he-IL"/>
          </a:p>
        </p:txBody>
      </p:sp>
    </p:spTree>
    <p:extLst>
      <p:ext uri="{BB962C8B-B14F-4D97-AF65-F5344CB8AC3E}">
        <p14:creationId xmlns:p14="http://schemas.microsoft.com/office/powerpoint/2010/main" val="20940308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7"/>
          <p:cNvSpPr>
            <a:spLocks noChangeArrowheads="1"/>
          </p:cNvSpPr>
          <p:nvPr/>
        </p:nvSpPr>
        <p:spPr bwMode="auto">
          <a:xfrm>
            <a:off x="1600200" y="0"/>
            <a:ext cx="716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he-IL" altLang="he-IL" smtClean="0"/>
          </a:p>
        </p:txBody>
      </p:sp>
      <p:sp>
        <p:nvSpPr>
          <p:cNvPr id="5" name="Text Box 34"/>
          <p:cNvSpPr txBox="1">
            <a:spLocks noChangeArrowheads="1"/>
          </p:cNvSpPr>
          <p:nvPr/>
        </p:nvSpPr>
        <p:spPr bwMode="auto">
          <a:xfrm>
            <a:off x="3871913" y="5514975"/>
            <a:ext cx="1157287"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he-IL" sz="1600" b="1" smtClean="0"/>
              <a:t>Company</a:t>
            </a:r>
          </a:p>
          <a:p>
            <a:pPr eaLnBrk="1" hangingPunct="1">
              <a:defRPr/>
            </a:pPr>
            <a:r>
              <a:rPr lang="en-US" altLang="he-IL" sz="2600" b="1" smtClean="0"/>
              <a:t>LOGO</a:t>
            </a:r>
          </a:p>
        </p:txBody>
      </p:sp>
      <p:sp>
        <p:nvSpPr>
          <p:cNvPr id="6" name="Rectangle 52"/>
          <p:cNvSpPr>
            <a:spLocks noChangeArrowheads="1"/>
          </p:cNvSpPr>
          <p:nvPr/>
        </p:nvSpPr>
        <p:spPr bwMode="ltGray">
          <a:xfrm>
            <a:off x="5895975" y="0"/>
            <a:ext cx="3248025" cy="27813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he-IL" altLang="he-IL" smtClean="0"/>
          </a:p>
        </p:txBody>
      </p:sp>
      <p:grpSp>
        <p:nvGrpSpPr>
          <p:cNvPr id="7" name="Group 53"/>
          <p:cNvGrpSpPr>
            <a:grpSpLocks/>
          </p:cNvGrpSpPr>
          <p:nvPr/>
        </p:nvGrpSpPr>
        <p:grpSpPr bwMode="auto">
          <a:xfrm>
            <a:off x="19050" y="2330450"/>
            <a:ext cx="9115425" cy="358775"/>
            <a:chOff x="3827" y="1468"/>
            <a:chExt cx="1927" cy="226"/>
          </a:xfrm>
        </p:grpSpPr>
        <p:sp>
          <p:nvSpPr>
            <p:cNvPr id="8" name="Line 54"/>
            <p:cNvSpPr>
              <a:spLocks noChangeShapeType="1"/>
            </p:cNvSpPr>
            <p:nvPr/>
          </p:nvSpPr>
          <p:spPr bwMode="white">
            <a:xfrm>
              <a:off x="3827" y="1468"/>
              <a:ext cx="1927" cy="0"/>
            </a:xfrm>
            <a:prstGeom prst="line">
              <a:avLst/>
            </a:prstGeom>
            <a:noFill/>
            <a:ln w="1905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9" name="Line 55"/>
            <p:cNvSpPr>
              <a:spLocks noChangeShapeType="1"/>
            </p:cNvSpPr>
            <p:nvPr/>
          </p:nvSpPr>
          <p:spPr bwMode="white">
            <a:xfrm>
              <a:off x="3827" y="1540"/>
              <a:ext cx="1927" cy="0"/>
            </a:xfrm>
            <a:prstGeom prst="line">
              <a:avLst/>
            </a:prstGeom>
            <a:noFill/>
            <a:ln w="1905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0" name="Line 56"/>
            <p:cNvSpPr>
              <a:spLocks noChangeShapeType="1"/>
            </p:cNvSpPr>
            <p:nvPr/>
          </p:nvSpPr>
          <p:spPr bwMode="white">
            <a:xfrm>
              <a:off x="3827" y="1616"/>
              <a:ext cx="1927" cy="0"/>
            </a:xfrm>
            <a:prstGeom prst="line">
              <a:avLst/>
            </a:prstGeom>
            <a:noFill/>
            <a:ln w="1905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1" name="Line 57"/>
            <p:cNvSpPr>
              <a:spLocks noChangeShapeType="1"/>
            </p:cNvSpPr>
            <p:nvPr/>
          </p:nvSpPr>
          <p:spPr bwMode="white">
            <a:xfrm>
              <a:off x="3827" y="1694"/>
              <a:ext cx="1927" cy="0"/>
            </a:xfrm>
            <a:prstGeom prst="line">
              <a:avLst/>
            </a:prstGeom>
            <a:noFill/>
            <a:ln w="1905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grpSp>
      <p:pic>
        <p:nvPicPr>
          <p:cNvPr id="12" name="Picture 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7663"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60"/>
          <p:cNvSpPr>
            <a:spLocks noChangeArrowheads="1"/>
          </p:cNvSpPr>
          <p:nvPr/>
        </p:nvSpPr>
        <p:spPr bwMode="black">
          <a:xfrm>
            <a:off x="0" y="2787650"/>
            <a:ext cx="9144000" cy="71438"/>
          </a:xfrm>
          <a:prstGeom prst="rect">
            <a:avLst/>
          </a:prstGeom>
          <a:solidFill>
            <a:schemeClr val="tx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he-IL" altLang="he-IL" smtClean="0"/>
          </a:p>
        </p:txBody>
      </p:sp>
      <p:sp>
        <p:nvSpPr>
          <p:cNvPr id="14" name="Rectangle 63"/>
          <p:cNvSpPr>
            <a:spLocks noChangeArrowheads="1"/>
          </p:cNvSpPr>
          <p:nvPr/>
        </p:nvSpPr>
        <p:spPr bwMode="gray">
          <a:xfrm>
            <a:off x="2895600" y="2819400"/>
            <a:ext cx="6248400" cy="6858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he-IL" altLang="he-IL" smtClean="0"/>
          </a:p>
        </p:txBody>
      </p:sp>
      <p:pic>
        <p:nvPicPr>
          <p:cNvPr id="15"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4488" y="0"/>
            <a:ext cx="3011487"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subTitle" idx="1"/>
          </p:nvPr>
        </p:nvSpPr>
        <p:spPr bwMode="grayWhite">
          <a:xfrm>
            <a:off x="2895600" y="4038600"/>
            <a:ext cx="6019800" cy="457200"/>
          </a:xfrm>
          <a:solidFill>
            <a:schemeClr val="tx1"/>
          </a:solidFill>
        </p:spPr>
        <p:txBody>
          <a:bodyPr/>
          <a:lstStyle>
            <a:lvl1pPr marL="0" indent="0">
              <a:buFont typeface="Wingdings" panose="05000000000000000000" pitchFamily="2" charset="2"/>
              <a:buNone/>
              <a:defRPr sz="2800">
                <a:solidFill>
                  <a:schemeClr val="accent1"/>
                </a:solidFill>
              </a:defRPr>
            </a:lvl1pPr>
          </a:lstStyle>
          <a:p>
            <a:pPr lvl="0"/>
            <a:r>
              <a:rPr lang="he-IL" altLang="he-IL" noProof="0" smtClean="0"/>
              <a:t>לחץ כדי לערוך סגנון כותרת משנה של תבנית בסיס</a:t>
            </a:r>
            <a:endParaRPr lang="en-US" altLang="he-IL" noProof="0" smtClean="0"/>
          </a:p>
        </p:txBody>
      </p:sp>
      <p:sp>
        <p:nvSpPr>
          <p:cNvPr id="3074" name="Rectangle 2"/>
          <p:cNvSpPr>
            <a:spLocks noGrp="1" noChangeArrowheads="1"/>
          </p:cNvSpPr>
          <p:nvPr>
            <p:ph type="ctrTitle"/>
          </p:nvPr>
        </p:nvSpPr>
        <p:spPr bwMode="ltGray">
          <a:xfrm>
            <a:off x="3124200" y="2819400"/>
            <a:ext cx="5791200" cy="685800"/>
          </a:xfrm>
          <a:extLst>
            <a:ext uri="{AF507438-7753-43E0-B8FC-AC1667EBCBE1}">
              <a14:hiddenEffects xmlns:a14="http://schemas.microsoft.com/office/drawing/2010/main">
                <a:effectLst>
                  <a:outerShdw dist="53882" dir="2700000" algn="ctr" rotWithShape="0">
                    <a:srgbClr val="000000"/>
                  </a:outerShdw>
                </a:effectLst>
              </a14:hiddenEffects>
            </a:ext>
          </a:extLst>
        </p:spPr>
        <p:txBody>
          <a:bodyPr/>
          <a:lstStyle>
            <a:lvl1pPr algn="l">
              <a:defRPr/>
            </a:lvl1pPr>
          </a:lstStyle>
          <a:p>
            <a:pPr lvl="0"/>
            <a:r>
              <a:rPr lang="he-IL" altLang="he-IL" noProof="0" smtClean="0"/>
              <a:t>לחץ כדי לערוך סגנון כותרת של תבנית בסיס</a:t>
            </a:r>
            <a:endParaRPr lang="en-US" altLang="he-IL" noProof="0" smtClean="0"/>
          </a:p>
        </p:txBody>
      </p:sp>
      <p:sp>
        <p:nvSpPr>
          <p:cNvPr id="16" name="Rectangle 4"/>
          <p:cNvSpPr>
            <a:spLocks noGrp="1" noChangeArrowheads="1"/>
          </p:cNvSpPr>
          <p:nvPr>
            <p:ph type="dt" sz="half" idx="10"/>
          </p:nvPr>
        </p:nvSpPr>
        <p:spPr>
          <a:xfrm>
            <a:off x="457200" y="6400800"/>
            <a:ext cx="2133600" cy="320675"/>
          </a:xfrm>
        </p:spPr>
        <p:txBody>
          <a:bodyPr/>
          <a:lstStyle>
            <a:lvl1pPr>
              <a:defRPr>
                <a:solidFill>
                  <a:schemeClr val="tx2"/>
                </a:solidFill>
              </a:defRPr>
            </a:lvl1pPr>
          </a:lstStyle>
          <a:p>
            <a:pPr>
              <a:defRPr/>
            </a:pPr>
            <a:endParaRPr lang="en-US" altLang="he-IL"/>
          </a:p>
        </p:txBody>
      </p:sp>
      <p:sp>
        <p:nvSpPr>
          <p:cNvPr id="17" name="Rectangle 5"/>
          <p:cNvSpPr>
            <a:spLocks noGrp="1" noChangeArrowheads="1"/>
          </p:cNvSpPr>
          <p:nvPr>
            <p:ph type="ftr" sz="quarter" idx="11"/>
          </p:nvPr>
        </p:nvSpPr>
        <p:spPr>
          <a:xfrm>
            <a:off x="3124200" y="6400800"/>
            <a:ext cx="2895600" cy="320675"/>
          </a:xfrm>
        </p:spPr>
        <p:txBody>
          <a:bodyPr/>
          <a:lstStyle>
            <a:lvl1pPr>
              <a:defRPr>
                <a:solidFill>
                  <a:schemeClr val="tx2"/>
                </a:solidFill>
              </a:defRPr>
            </a:lvl1pPr>
          </a:lstStyle>
          <a:p>
            <a:pPr>
              <a:defRPr/>
            </a:pPr>
            <a:endParaRPr lang="en-US" altLang="he-IL"/>
          </a:p>
        </p:txBody>
      </p:sp>
      <p:sp>
        <p:nvSpPr>
          <p:cNvPr id="18" name="Rectangle 6"/>
          <p:cNvSpPr>
            <a:spLocks noGrp="1" noChangeArrowheads="1"/>
          </p:cNvSpPr>
          <p:nvPr>
            <p:ph type="sldNum" sz="quarter" idx="12"/>
          </p:nvPr>
        </p:nvSpPr>
        <p:spPr>
          <a:xfrm>
            <a:off x="6553200" y="6400800"/>
            <a:ext cx="2133600" cy="320675"/>
          </a:xfrm>
        </p:spPr>
        <p:txBody>
          <a:bodyPr/>
          <a:lstStyle>
            <a:lvl1pPr>
              <a:defRPr>
                <a:solidFill>
                  <a:schemeClr val="tx2"/>
                </a:solidFill>
              </a:defRPr>
            </a:lvl1pPr>
          </a:lstStyle>
          <a:p>
            <a:pPr>
              <a:defRPr/>
            </a:pPr>
            <a:fld id="{A84A368E-9C08-44D8-800F-98567430C386}" type="slidenum">
              <a:rPr lang="he-IL" altLang="he-IL"/>
              <a:pPr>
                <a:defRPr/>
              </a:pPr>
              <a:t>‹#›</a:t>
            </a:fld>
            <a:endParaRPr lang="en-US" altLang="he-IL"/>
          </a:p>
        </p:txBody>
      </p:sp>
    </p:spTree>
    <p:extLst>
      <p:ext uri="{BB962C8B-B14F-4D97-AF65-F5344CB8AC3E}">
        <p14:creationId xmlns:p14="http://schemas.microsoft.com/office/powerpoint/2010/main" val="3245088690"/>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he-IL"/>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he-IL"/>
          </a:p>
        </p:txBody>
      </p:sp>
      <p:sp>
        <p:nvSpPr>
          <p:cNvPr id="6" name="Rectangle 6"/>
          <p:cNvSpPr>
            <a:spLocks noGrp="1" noChangeArrowheads="1"/>
          </p:cNvSpPr>
          <p:nvPr>
            <p:ph type="sldNum" sz="quarter" idx="12"/>
          </p:nvPr>
        </p:nvSpPr>
        <p:spPr>
          <a:ln/>
        </p:spPr>
        <p:txBody>
          <a:bodyPr/>
          <a:lstStyle>
            <a:lvl1pPr>
              <a:defRPr/>
            </a:lvl1pPr>
          </a:lstStyle>
          <a:p>
            <a:pPr>
              <a:defRPr/>
            </a:pPr>
            <a:fld id="{6568D317-4C18-4CB5-8631-4CAC9E7B9753}" type="slidenum">
              <a:rPr lang="he-IL" altLang="he-IL"/>
              <a:pPr>
                <a:defRPr/>
              </a:pPr>
              <a:t>‹#›</a:t>
            </a:fld>
            <a:endParaRPr lang="en-US" altLang="he-IL"/>
          </a:p>
        </p:txBody>
      </p:sp>
    </p:spTree>
    <p:extLst>
      <p:ext uri="{BB962C8B-B14F-4D97-AF65-F5344CB8AC3E}">
        <p14:creationId xmlns:p14="http://schemas.microsoft.com/office/powerpoint/2010/main" val="84614022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28600"/>
            <a:ext cx="2095500" cy="60928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28600"/>
            <a:ext cx="6134100" cy="6092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he-IL"/>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he-IL"/>
          </a:p>
        </p:txBody>
      </p:sp>
      <p:sp>
        <p:nvSpPr>
          <p:cNvPr id="6" name="Rectangle 6"/>
          <p:cNvSpPr>
            <a:spLocks noGrp="1" noChangeArrowheads="1"/>
          </p:cNvSpPr>
          <p:nvPr>
            <p:ph type="sldNum" sz="quarter" idx="12"/>
          </p:nvPr>
        </p:nvSpPr>
        <p:spPr>
          <a:ln/>
        </p:spPr>
        <p:txBody>
          <a:bodyPr/>
          <a:lstStyle>
            <a:lvl1pPr>
              <a:defRPr/>
            </a:lvl1pPr>
          </a:lstStyle>
          <a:p>
            <a:pPr>
              <a:defRPr/>
            </a:pPr>
            <a:fld id="{8181BD6F-BCCC-4228-8A18-9EA84B6F5233}" type="slidenum">
              <a:rPr lang="he-IL" altLang="he-IL"/>
              <a:pPr>
                <a:defRPr/>
              </a:pPr>
              <a:t>‹#›</a:t>
            </a:fld>
            <a:endParaRPr lang="en-US" altLang="he-IL"/>
          </a:p>
        </p:txBody>
      </p:sp>
    </p:spTree>
    <p:extLst>
      <p:ext uri="{BB962C8B-B14F-4D97-AF65-F5344CB8AC3E}">
        <p14:creationId xmlns:p14="http://schemas.microsoft.com/office/powerpoint/2010/main" val="3022315670"/>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14600" y="228600"/>
            <a:ext cx="6324600" cy="533400"/>
          </a:xfrm>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295400"/>
            <a:ext cx="4038600" cy="5026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quarter" idx="2"/>
          </p:nvPr>
        </p:nvSpPr>
        <p:spPr>
          <a:xfrm>
            <a:off x="4648200" y="1295400"/>
            <a:ext cx="4038600" cy="2436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Content Placeholder 4"/>
          <p:cNvSpPr>
            <a:spLocks noGrp="1"/>
          </p:cNvSpPr>
          <p:nvPr>
            <p:ph sz="quarter" idx="3"/>
          </p:nvPr>
        </p:nvSpPr>
        <p:spPr>
          <a:xfrm>
            <a:off x="4648200" y="3884613"/>
            <a:ext cx="4038600" cy="2436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he-IL"/>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he-IL"/>
          </a:p>
        </p:txBody>
      </p:sp>
      <p:sp>
        <p:nvSpPr>
          <p:cNvPr id="8" name="Rectangle 6"/>
          <p:cNvSpPr>
            <a:spLocks noGrp="1" noChangeArrowheads="1"/>
          </p:cNvSpPr>
          <p:nvPr>
            <p:ph type="sldNum" sz="quarter" idx="12"/>
          </p:nvPr>
        </p:nvSpPr>
        <p:spPr>
          <a:ln/>
        </p:spPr>
        <p:txBody>
          <a:bodyPr/>
          <a:lstStyle>
            <a:lvl1pPr>
              <a:defRPr/>
            </a:lvl1pPr>
          </a:lstStyle>
          <a:p>
            <a:pPr>
              <a:defRPr/>
            </a:pPr>
            <a:fld id="{17DF5068-7AF8-4B51-AE32-C578184507BC}" type="slidenum">
              <a:rPr lang="he-IL" altLang="he-IL"/>
              <a:pPr>
                <a:defRPr/>
              </a:pPr>
              <a:t>‹#›</a:t>
            </a:fld>
            <a:endParaRPr lang="en-US" altLang="he-IL"/>
          </a:p>
        </p:txBody>
      </p:sp>
    </p:spTree>
    <p:extLst>
      <p:ext uri="{BB962C8B-B14F-4D97-AF65-F5344CB8AC3E}">
        <p14:creationId xmlns:p14="http://schemas.microsoft.com/office/powerpoint/2010/main" val="161483020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he-IL"/>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rtl="0" fontAlgn="base">
              <a:spcBef>
                <a:spcPct val="0"/>
              </a:spcBef>
              <a:spcAft>
                <a:spcPct val="0"/>
              </a:spcAft>
              <a:defRPr>
                <a:latin typeface="Arial" panose="020B0604020202020204" pitchFamily="34" charset="0"/>
              </a:defRPr>
            </a:lvl1pPr>
          </a:lstStyle>
          <a:p>
            <a:pPr>
              <a:defRPr/>
            </a:pPr>
            <a:fld id="{74385315-C000-4D37-962F-33196FC7A512}" type="datetimeFigureOut">
              <a:rPr lang="he-IL"/>
              <a:pPr>
                <a:defRPr/>
              </a:pPr>
              <a:t>כ"ב/אלול/תשע"ו</a:t>
            </a:fld>
            <a:endParaRPr lang="he-IL"/>
          </a:p>
        </p:txBody>
      </p:sp>
      <p:sp>
        <p:nvSpPr>
          <p:cNvPr id="5" name="Footer Placeholder 4"/>
          <p:cNvSpPr>
            <a:spLocks noGrp="1"/>
          </p:cNvSpPr>
          <p:nvPr>
            <p:ph type="ftr" sz="quarter" idx="11"/>
          </p:nvPr>
        </p:nvSpPr>
        <p:spPr/>
        <p:txBody>
          <a:bodyPr/>
          <a:lstStyle>
            <a:lvl1pPr rtl="0" fontAlgn="base">
              <a:spcBef>
                <a:spcPct val="0"/>
              </a:spcBef>
              <a:spcAft>
                <a:spcPct val="0"/>
              </a:spcAft>
              <a:defRPr>
                <a:latin typeface="Arial" panose="020B0604020202020204" pitchFamily="34" charset="0"/>
              </a:defRPr>
            </a:lvl1pPr>
          </a:lstStyle>
          <a:p>
            <a:pPr>
              <a:defRPr/>
            </a:pPr>
            <a:endParaRPr lang="he-IL"/>
          </a:p>
        </p:txBody>
      </p:sp>
      <p:sp>
        <p:nvSpPr>
          <p:cNvPr id="6" name="Slide Number Placeholder 5"/>
          <p:cNvSpPr>
            <a:spLocks noGrp="1"/>
          </p:cNvSpPr>
          <p:nvPr>
            <p:ph type="sldNum" sz="quarter" idx="12"/>
          </p:nvPr>
        </p:nvSpPr>
        <p:spPr/>
        <p:txBody>
          <a:bodyPr/>
          <a:lstStyle>
            <a:lvl1pPr rtl="0" fontAlgn="base">
              <a:spcBef>
                <a:spcPct val="0"/>
              </a:spcBef>
              <a:spcAft>
                <a:spcPct val="0"/>
              </a:spcAft>
              <a:defRPr>
                <a:latin typeface="Arial" panose="020B0604020202020204" pitchFamily="34" charset="0"/>
              </a:defRPr>
            </a:lvl1pPr>
          </a:lstStyle>
          <a:p>
            <a:pPr>
              <a:defRPr/>
            </a:pPr>
            <a:fld id="{67CFE66C-2B49-4161-B75C-56FD7891C819}" type="slidenum">
              <a:rPr lang="he-IL"/>
              <a:pPr>
                <a:defRPr/>
              </a:pPr>
              <a:t>‹#›</a:t>
            </a:fld>
            <a:endParaRPr lang="he-IL"/>
          </a:p>
        </p:txBody>
      </p:sp>
    </p:spTree>
    <p:extLst>
      <p:ext uri="{BB962C8B-B14F-4D97-AF65-F5344CB8AC3E}">
        <p14:creationId xmlns:p14="http://schemas.microsoft.com/office/powerpoint/2010/main" val="2544762929"/>
      </p:ext>
    </p:extLst>
  </p:cSld>
  <p:clrMapOvr>
    <a:masterClrMapping/>
  </p:clrMapOvr>
  <p:transition spd="med" advClick="0" advTm="4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rtl="0" fontAlgn="base">
              <a:spcBef>
                <a:spcPct val="0"/>
              </a:spcBef>
              <a:spcAft>
                <a:spcPct val="0"/>
              </a:spcAft>
              <a:defRPr>
                <a:latin typeface="Arial" panose="020B0604020202020204" pitchFamily="34" charset="0"/>
              </a:defRPr>
            </a:lvl1pPr>
          </a:lstStyle>
          <a:p>
            <a:pPr>
              <a:defRPr/>
            </a:pPr>
            <a:fld id="{F89B83A0-ED53-4CF0-9DAD-92B4C519EA72}" type="datetimeFigureOut">
              <a:rPr lang="he-IL"/>
              <a:pPr>
                <a:defRPr/>
              </a:pPr>
              <a:t>כ"ב/אלול/תשע"ו</a:t>
            </a:fld>
            <a:endParaRPr lang="he-IL"/>
          </a:p>
        </p:txBody>
      </p:sp>
      <p:sp>
        <p:nvSpPr>
          <p:cNvPr id="5" name="Footer Placeholder 4"/>
          <p:cNvSpPr>
            <a:spLocks noGrp="1"/>
          </p:cNvSpPr>
          <p:nvPr>
            <p:ph type="ftr" sz="quarter" idx="11"/>
          </p:nvPr>
        </p:nvSpPr>
        <p:spPr/>
        <p:txBody>
          <a:bodyPr/>
          <a:lstStyle>
            <a:lvl1pPr rtl="0" fontAlgn="base">
              <a:spcBef>
                <a:spcPct val="0"/>
              </a:spcBef>
              <a:spcAft>
                <a:spcPct val="0"/>
              </a:spcAft>
              <a:defRPr>
                <a:latin typeface="Arial" panose="020B0604020202020204" pitchFamily="34" charset="0"/>
              </a:defRPr>
            </a:lvl1pPr>
          </a:lstStyle>
          <a:p>
            <a:pPr>
              <a:defRPr/>
            </a:pPr>
            <a:endParaRPr lang="he-IL"/>
          </a:p>
        </p:txBody>
      </p:sp>
      <p:sp>
        <p:nvSpPr>
          <p:cNvPr id="6" name="Slide Number Placeholder 5"/>
          <p:cNvSpPr>
            <a:spLocks noGrp="1"/>
          </p:cNvSpPr>
          <p:nvPr>
            <p:ph type="sldNum" sz="quarter" idx="12"/>
          </p:nvPr>
        </p:nvSpPr>
        <p:spPr/>
        <p:txBody>
          <a:bodyPr/>
          <a:lstStyle>
            <a:lvl1pPr rtl="0" fontAlgn="base">
              <a:spcBef>
                <a:spcPct val="0"/>
              </a:spcBef>
              <a:spcAft>
                <a:spcPct val="0"/>
              </a:spcAft>
              <a:defRPr>
                <a:latin typeface="Arial" panose="020B0604020202020204" pitchFamily="34" charset="0"/>
              </a:defRPr>
            </a:lvl1pPr>
          </a:lstStyle>
          <a:p>
            <a:pPr>
              <a:defRPr/>
            </a:pPr>
            <a:fld id="{AC3CDF93-BCE5-4946-99A2-36C9641B85C2}" type="slidenum">
              <a:rPr lang="he-IL"/>
              <a:pPr>
                <a:defRPr/>
              </a:pPr>
              <a:t>‹#›</a:t>
            </a:fld>
            <a:endParaRPr lang="he-IL"/>
          </a:p>
        </p:txBody>
      </p:sp>
    </p:spTree>
    <p:extLst>
      <p:ext uri="{BB962C8B-B14F-4D97-AF65-F5344CB8AC3E}">
        <p14:creationId xmlns:p14="http://schemas.microsoft.com/office/powerpoint/2010/main" val="2325292805"/>
      </p:ext>
    </p:extLst>
  </p:cSld>
  <p:clrMapOvr>
    <a:masterClrMapping/>
  </p:clrMapOvr>
  <p:transition spd="med" advClick="0" advTm="4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he-IL"/>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rtl="0" fontAlgn="base">
              <a:spcBef>
                <a:spcPct val="0"/>
              </a:spcBef>
              <a:spcAft>
                <a:spcPct val="0"/>
              </a:spcAft>
              <a:defRPr>
                <a:latin typeface="Arial" panose="020B0604020202020204" pitchFamily="34" charset="0"/>
              </a:defRPr>
            </a:lvl1pPr>
          </a:lstStyle>
          <a:p>
            <a:pPr>
              <a:defRPr/>
            </a:pPr>
            <a:fld id="{CF703A1C-38BE-4F7F-9F66-7E9CE78D1ADF}" type="datetimeFigureOut">
              <a:rPr lang="he-IL"/>
              <a:pPr>
                <a:defRPr/>
              </a:pPr>
              <a:t>כ"ב/אלול/תשע"ו</a:t>
            </a:fld>
            <a:endParaRPr lang="he-IL"/>
          </a:p>
        </p:txBody>
      </p:sp>
      <p:sp>
        <p:nvSpPr>
          <p:cNvPr id="5" name="Footer Placeholder 4"/>
          <p:cNvSpPr>
            <a:spLocks noGrp="1"/>
          </p:cNvSpPr>
          <p:nvPr>
            <p:ph type="ftr" sz="quarter" idx="11"/>
          </p:nvPr>
        </p:nvSpPr>
        <p:spPr/>
        <p:txBody>
          <a:bodyPr/>
          <a:lstStyle>
            <a:lvl1pPr rtl="0" fontAlgn="base">
              <a:spcBef>
                <a:spcPct val="0"/>
              </a:spcBef>
              <a:spcAft>
                <a:spcPct val="0"/>
              </a:spcAft>
              <a:defRPr>
                <a:latin typeface="Arial" panose="020B0604020202020204" pitchFamily="34" charset="0"/>
              </a:defRPr>
            </a:lvl1pPr>
          </a:lstStyle>
          <a:p>
            <a:pPr>
              <a:defRPr/>
            </a:pPr>
            <a:endParaRPr lang="he-IL"/>
          </a:p>
        </p:txBody>
      </p:sp>
      <p:sp>
        <p:nvSpPr>
          <p:cNvPr id="6" name="Slide Number Placeholder 5"/>
          <p:cNvSpPr>
            <a:spLocks noGrp="1"/>
          </p:cNvSpPr>
          <p:nvPr>
            <p:ph type="sldNum" sz="quarter" idx="12"/>
          </p:nvPr>
        </p:nvSpPr>
        <p:spPr/>
        <p:txBody>
          <a:bodyPr/>
          <a:lstStyle>
            <a:lvl1pPr rtl="0" fontAlgn="base">
              <a:spcBef>
                <a:spcPct val="0"/>
              </a:spcBef>
              <a:spcAft>
                <a:spcPct val="0"/>
              </a:spcAft>
              <a:defRPr>
                <a:latin typeface="Arial" panose="020B0604020202020204" pitchFamily="34" charset="0"/>
              </a:defRPr>
            </a:lvl1pPr>
          </a:lstStyle>
          <a:p>
            <a:pPr>
              <a:defRPr/>
            </a:pPr>
            <a:fld id="{9F96839F-2850-42E1-9239-453830BE6266}" type="slidenum">
              <a:rPr lang="he-IL"/>
              <a:pPr>
                <a:defRPr/>
              </a:pPr>
              <a:t>‹#›</a:t>
            </a:fld>
            <a:endParaRPr lang="he-IL"/>
          </a:p>
        </p:txBody>
      </p:sp>
    </p:spTree>
    <p:extLst>
      <p:ext uri="{BB962C8B-B14F-4D97-AF65-F5344CB8AC3E}">
        <p14:creationId xmlns:p14="http://schemas.microsoft.com/office/powerpoint/2010/main" val="3198314545"/>
      </p:ext>
    </p:extLst>
  </p:cSld>
  <p:clrMapOvr>
    <a:masterClrMapping/>
  </p:clrMapOvr>
  <p:transition spd="med" advClick="0" advTm="4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lvl1pPr rtl="0" fontAlgn="base">
              <a:spcBef>
                <a:spcPct val="0"/>
              </a:spcBef>
              <a:spcAft>
                <a:spcPct val="0"/>
              </a:spcAft>
              <a:defRPr>
                <a:latin typeface="Arial" panose="020B0604020202020204" pitchFamily="34" charset="0"/>
              </a:defRPr>
            </a:lvl1pPr>
          </a:lstStyle>
          <a:p>
            <a:pPr>
              <a:defRPr/>
            </a:pPr>
            <a:fld id="{F9CC043E-32B1-4BDC-A201-1137F9581F70}" type="datetimeFigureOut">
              <a:rPr lang="he-IL"/>
              <a:pPr>
                <a:defRPr/>
              </a:pPr>
              <a:t>כ"ב/אלול/תשע"ו</a:t>
            </a:fld>
            <a:endParaRPr lang="he-IL"/>
          </a:p>
        </p:txBody>
      </p:sp>
      <p:sp>
        <p:nvSpPr>
          <p:cNvPr id="6" name="Footer Placeholder 5"/>
          <p:cNvSpPr>
            <a:spLocks noGrp="1"/>
          </p:cNvSpPr>
          <p:nvPr>
            <p:ph type="ftr" sz="quarter" idx="11"/>
          </p:nvPr>
        </p:nvSpPr>
        <p:spPr/>
        <p:txBody>
          <a:bodyPr/>
          <a:lstStyle>
            <a:lvl1pPr rtl="0" fontAlgn="base">
              <a:spcBef>
                <a:spcPct val="0"/>
              </a:spcBef>
              <a:spcAft>
                <a:spcPct val="0"/>
              </a:spcAft>
              <a:defRPr>
                <a:latin typeface="Arial" panose="020B0604020202020204" pitchFamily="34" charset="0"/>
              </a:defRPr>
            </a:lvl1pPr>
          </a:lstStyle>
          <a:p>
            <a:pPr>
              <a:defRPr/>
            </a:pPr>
            <a:endParaRPr lang="he-IL"/>
          </a:p>
        </p:txBody>
      </p:sp>
      <p:sp>
        <p:nvSpPr>
          <p:cNvPr id="7" name="Slide Number Placeholder 6"/>
          <p:cNvSpPr>
            <a:spLocks noGrp="1"/>
          </p:cNvSpPr>
          <p:nvPr>
            <p:ph type="sldNum" sz="quarter" idx="12"/>
          </p:nvPr>
        </p:nvSpPr>
        <p:spPr/>
        <p:txBody>
          <a:bodyPr/>
          <a:lstStyle>
            <a:lvl1pPr rtl="0" fontAlgn="base">
              <a:spcBef>
                <a:spcPct val="0"/>
              </a:spcBef>
              <a:spcAft>
                <a:spcPct val="0"/>
              </a:spcAft>
              <a:defRPr>
                <a:latin typeface="Arial" panose="020B0604020202020204" pitchFamily="34" charset="0"/>
              </a:defRPr>
            </a:lvl1pPr>
          </a:lstStyle>
          <a:p>
            <a:pPr>
              <a:defRPr/>
            </a:pPr>
            <a:fld id="{632D9703-2A3D-419E-8633-B757187247C3}" type="slidenum">
              <a:rPr lang="he-IL"/>
              <a:pPr>
                <a:defRPr/>
              </a:pPr>
              <a:t>‹#›</a:t>
            </a:fld>
            <a:endParaRPr lang="he-IL"/>
          </a:p>
        </p:txBody>
      </p:sp>
    </p:spTree>
    <p:extLst>
      <p:ext uri="{BB962C8B-B14F-4D97-AF65-F5344CB8AC3E}">
        <p14:creationId xmlns:p14="http://schemas.microsoft.com/office/powerpoint/2010/main" val="4217631080"/>
      </p:ext>
    </p:extLst>
  </p:cSld>
  <p:clrMapOvr>
    <a:masterClrMapping/>
  </p:clrMapOvr>
  <p:transition spd="med" advClick="0" advTm="4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he-IL"/>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lvl1pPr rtl="0" fontAlgn="base">
              <a:spcBef>
                <a:spcPct val="0"/>
              </a:spcBef>
              <a:spcAft>
                <a:spcPct val="0"/>
              </a:spcAft>
              <a:defRPr>
                <a:latin typeface="Arial" panose="020B0604020202020204" pitchFamily="34" charset="0"/>
              </a:defRPr>
            </a:lvl1pPr>
          </a:lstStyle>
          <a:p>
            <a:pPr>
              <a:defRPr/>
            </a:pPr>
            <a:fld id="{717DBBBE-637A-424E-8C81-4C190931961E}" type="datetimeFigureOut">
              <a:rPr lang="he-IL"/>
              <a:pPr>
                <a:defRPr/>
              </a:pPr>
              <a:t>כ"ב/אלול/תשע"ו</a:t>
            </a:fld>
            <a:endParaRPr lang="he-IL"/>
          </a:p>
        </p:txBody>
      </p:sp>
      <p:sp>
        <p:nvSpPr>
          <p:cNvPr id="8" name="Footer Placeholder 7"/>
          <p:cNvSpPr>
            <a:spLocks noGrp="1"/>
          </p:cNvSpPr>
          <p:nvPr>
            <p:ph type="ftr" sz="quarter" idx="11"/>
          </p:nvPr>
        </p:nvSpPr>
        <p:spPr/>
        <p:txBody>
          <a:bodyPr/>
          <a:lstStyle>
            <a:lvl1pPr rtl="0" fontAlgn="base">
              <a:spcBef>
                <a:spcPct val="0"/>
              </a:spcBef>
              <a:spcAft>
                <a:spcPct val="0"/>
              </a:spcAft>
              <a:defRPr>
                <a:latin typeface="Arial" panose="020B0604020202020204" pitchFamily="34" charset="0"/>
              </a:defRPr>
            </a:lvl1pPr>
          </a:lstStyle>
          <a:p>
            <a:pPr>
              <a:defRPr/>
            </a:pPr>
            <a:endParaRPr lang="he-IL"/>
          </a:p>
        </p:txBody>
      </p:sp>
      <p:sp>
        <p:nvSpPr>
          <p:cNvPr id="9" name="Slide Number Placeholder 8"/>
          <p:cNvSpPr>
            <a:spLocks noGrp="1"/>
          </p:cNvSpPr>
          <p:nvPr>
            <p:ph type="sldNum" sz="quarter" idx="12"/>
          </p:nvPr>
        </p:nvSpPr>
        <p:spPr/>
        <p:txBody>
          <a:bodyPr/>
          <a:lstStyle>
            <a:lvl1pPr rtl="0" fontAlgn="base">
              <a:spcBef>
                <a:spcPct val="0"/>
              </a:spcBef>
              <a:spcAft>
                <a:spcPct val="0"/>
              </a:spcAft>
              <a:defRPr>
                <a:latin typeface="Arial" panose="020B0604020202020204" pitchFamily="34" charset="0"/>
              </a:defRPr>
            </a:lvl1pPr>
          </a:lstStyle>
          <a:p>
            <a:pPr>
              <a:defRPr/>
            </a:pPr>
            <a:fld id="{098D6CDB-A937-4492-B251-EB533CAA0F79}" type="slidenum">
              <a:rPr lang="he-IL"/>
              <a:pPr>
                <a:defRPr/>
              </a:pPr>
              <a:t>‹#›</a:t>
            </a:fld>
            <a:endParaRPr lang="he-IL"/>
          </a:p>
        </p:txBody>
      </p:sp>
    </p:spTree>
    <p:extLst>
      <p:ext uri="{BB962C8B-B14F-4D97-AF65-F5344CB8AC3E}">
        <p14:creationId xmlns:p14="http://schemas.microsoft.com/office/powerpoint/2010/main" val="761484270"/>
      </p:ext>
    </p:extLst>
  </p:cSld>
  <p:clrMapOvr>
    <a:masterClrMapping/>
  </p:clrMapOvr>
  <p:transition spd="med" advClick="0" advTm="4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lvl1pPr rtl="0" fontAlgn="base">
              <a:spcBef>
                <a:spcPct val="0"/>
              </a:spcBef>
              <a:spcAft>
                <a:spcPct val="0"/>
              </a:spcAft>
              <a:defRPr>
                <a:latin typeface="Arial" panose="020B0604020202020204" pitchFamily="34" charset="0"/>
              </a:defRPr>
            </a:lvl1pPr>
          </a:lstStyle>
          <a:p>
            <a:pPr>
              <a:defRPr/>
            </a:pPr>
            <a:fld id="{0C5CE042-AFFD-46BF-9409-0E1CE81C8644}" type="datetimeFigureOut">
              <a:rPr lang="he-IL"/>
              <a:pPr>
                <a:defRPr/>
              </a:pPr>
              <a:t>כ"ב/אלול/תשע"ו</a:t>
            </a:fld>
            <a:endParaRPr lang="he-IL"/>
          </a:p>
        </p:txBody>
      </p:sp>
      <p:sp>
        <p:nvSpPr>
          <p:cNvPr id="4" name="Footer Placeholder 3"/>
          <p:cNvSpPr>
            <a:spLocks noGrp="1"/>
          </p:cNvSpPr>
          <p:nvPr>
            <p:ph type="ftr" sz="quarter" idx="11"/>
          </p:nvPr>
        </p:nvSpPr>
        <p:spPr/>
        <p:txBody>
          <a:bodyPr/>
          <a:lstStyle>
            <a:lvl1pPr rtl="0" fontAlgn="base">
              <a:spcBef>
                <a:spcPct val="0"/>
              </a:spcBef>
              <a:spcAft>
                <a:spcPct val="0"/>
              </a:spcAft>
              <a:defRPr>
                <a:latin typeface="Arial" panose="020B0604020202020204" pitchFamily="34" charset="0"/>
              </a:defRPr>
            </a:lvl1pPr>
          </a:lstStyle>
          <a:p>
            <a:pPr>
              <a:defRPr/>
            </a:pPr>
            <a:endParaRPr lang="he-IL"/>
          </a:p>
        </p:txBody>
      </p:sp>
      <p:sp>
        <p:nvSpPr>
          <p:cNvPr id="5" name="Slide Number Placeholder 4"/>
          <p:cNvSpPr>
            <a:spLocks noGrp="1"/>
          </p:cNvSpPr>
          <p:nvPr>
            <p:ph type="sldNum" sz="quarter" idx="12"/>
          </p:nvPr>
        </p:nvSpPr>
        <p:spPr/>
        <p:txBody>
          <a:bodyPr/>
          <a:lstStyle>
            <a:lvl1pPr rtl="0" fontAlgn="base">
              <a:spcBef>
                <a:spcPct val="0"/>
              </a:spcBef>
              <a:spcAft>
                <a:spcPct val="0"/>
              </a:spcAft>
              <a:defRPr>
                <a:latin typeface="Arial" panose="020B0604020202020204" pitchFamily="34" charset="0"/>
              </a:defRPr>
            </a:lvl1pPr>
          </a:lstStyle>
          <a:p>
            <a:pPr>
              <a:defRPr/>
            </a:pPr>
            <a:fld id="{EBA69140-F4D1-4689-A315-7854ADD72D87}" type="slidenum">
              <a:rPr lang="he-IL"/>
              <a:pPr>
                <a:defRPr/>
              </a:pPr>
              <a:t>‹#›</a:t>
            </a:fld>
            <a:endParaRPr lang="he-IL"/>
          </a:p>
        </p:txBody>
      </p:sp>
    </p:spTree>
    <p:extLst>
      <p:ext uri="{BB962C8B-B14F-4D97-AF65-F5344CB8AC3E}">
        <p14:creationId xmlns:p14="http://schemas.microsoft.com/office/powerpoint/2010/main" val="3651089607"/>
      </p:ext>
    </p:extLst>
  </p:cSld>
  <p:clrMapOvr>
    <a:masterClrMapping/>
  </p:clrMapOvr>
  <p:transition spd="med" advClick="0" advTm="4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rtl="0" fontAlgn="base">
              <a:spcBef>
                <a:spcPct val="0"/>
              </a:spcBef>
              <a:spcAft>
                <a:spcPct val="0"/>
              </a:spcAft>
              <a:defRPr>
                <a:latin typeface="Arial" panose="020B0604020202020204" pitchFamily="34" charset="0"/>
              </a:defRPr>
            </a:lvl1pPr>
          </a:lstStyle>
          <a:p>
            <a:pPr>
              <a:defRPr/>
            </a:pPr>
            <a:fld id="{E0091822-E2CA-4E2A-A178-9404A472A402}" type="datetimeFigureOut">
              <a:rPr lang="he-IL"/>
              <a:pPr>
                <a:defRPr/>
              </a:pPr>
              <a:t>כ"ב/אלול/תשע"ו</a:t>
            </a:fld>
            <a:endParaRPr lang="he-IL"/>
          </a:p>
        </p:txBody>
      </p:sp>
      <p:sp>
        <p:nvSpPr>
          <p:cNvPr id="3" name="Footer Placeholder 2"/>
          <p:cNvSpPr>
            <a:spLocks noGrp="1"/>
          </p:cNvSpPr>
          <p:nvPr>
            <p:ph type="ftr" sz="quarter" idx="11"/>
          </p:nvPr>
        </p:nvSpPr>
        <p:spPr/>
        <p:txBody>
          <a:bodyPr/>
          <a:lstStyle>
            <a:lvl1pPr rtl="0" fontAlgn="base">
              <a:spcBef>
                <a:spcPct val="0"/>
              </a:spcBef>
              <a:spcAft>
                <a:spcPct val="0"/>
              </a:spcAft>
              <a:defRPr>
                <a:latin typeface="Arial" panose="020B0604020202020204" pitchFamily="34" charset="0"/>
              </a:defRPr>
            </a:lvl1pPr>
          </a:lstStyle>
          <a:p>
            <a:pPr>
              <a:defRPr/>
            </a:pPr>
            <a:endParaRPr lang="he-IL"/>
          </a:p>
        </p:txBody>
      </p:sp>
      <p:sp>
        <p:nvSpPr>
          <p:cNvPr id="4" name="Slide Number Placeholder 3"/>
          <p:cNvSpPr>
            <a:spLocks noGrp="1"/>
          </p:cNvSpPr>
          <p:nvPr>
            <p:ph type="sldNum" sz="quarter" idx="12"/>
          </p:nvPr>
        </p:nvSpPr>
        <p:spPr/>
        <p:txBody>
          <a:bodyPr/>
          <a:lstStyle>
            <a:lvl1pPr rtl="0" fontAlgn="base">
              <a:spcBef>
                <a:spcPct val="0"/>
              </a:spcBef>
              <a:spcAft>
                <a:spcPct val="0"/>
              </a:spcAft>
              <a:defRPr>
                <a:latin typeface="Arial" panose="020B0604020202020204" pitchFamily="34" charset="0"/>
              </a:defRPr>
            </a:lvl1pPr>
          </a:lstStyle>
          <a:p>
            <a:pPr>
              <a:defRPr/>
            </a:pPr>
            <a:fld id="{F34F4068-8DE0-4738-B773-C75E91BEF888}" type="slidenum">
              <a:rPr lang="he-IL"/>
              <a:pPr>
                <a:defRPr/>
              </a:pPr>
              <a:t>‹#›</a:t>
            </a:fld>
            <a:endParaRPr lang="he-IL"/>
          </a:p>
        </p:txBody>
      </p:sp>
    </p:spTree>
    <p:extLst>
      <p:ext uri="{BB962C8B-B14F-4D97-AF65-F5344CB8AC3E}">
        <p14:creationId xmlns:p14="http://schemas.microsoft.com/office/powerpoint/2010/main" val="1734276551"/>
      </p:ext>
    </p:extLst>
  </p:cSld>
  <p:clrMapOvr>
    <a:masterClrMapping/>
  </p:clrMapOvr>
  <p:transition spd="med" advClick="0" advTm="4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he-IL"/>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he-IL"/>
          </a:p>
        </p:txBody>
      </p:sp>
      <p:sp>
        <p:nvSpPr>
          <p:cNvPr id="6" name="Rectangle 6"/>
          <p:cNvSpPr>
            <a:spLocks noGrp="1" noChangeArrowheads="1"/>
          </p:cNvSpPr>
          <p:nvPr>
            <p:ph type="sldNum" sz="quarter" idx="12"/>
          </p:nvPr>
        </p:nvSpPr>
        <p:spPr>
          <a:ln/>
        </p:spPr>
        <p:txBody>
          <a:bodyPr/>
          <a:lstStyle>
            <a:lvl1pPr>
              <a:defRPr/>
            </a:lvl1pPr>
          </a:lstStyle>
          <a:p>
            <a:pPr>
              <a:defRPr/>
            </a:pPr>
            <a:fld id="{8A50735B-A0E0-4FAB-987F-FFD5CAD05C7F}" type="slidenum">
              <a:rPr lang="he-IL" altLang="he-IL"/>
              <a:pPr>
                <a:defRPr/>
              </a:pPr>
              <a:t>‹#›</a:t>
            </a:fld>
            <a:endParaRPr lang="en-US" altLang="he-IL"/>
          </a:p>
        </p:txBody>
      </p:sp>
    </p:spTree>
    <p:extLst>
      <p:ext uri="{BB962C8B-B14F-4D97-AF65-F5344CB8AC3E}">
        <p14:creationId xmlns:p14="http://schemas.microsoft.com/office/powerpoint/2010/main" val="2111278245"/>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he-IL"/>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rtl="0" fontAlgn="base">
              <a:spcBef>
                <a:spcPct val="0"/>
              </a:spcBef>
              <a:spcAft>
                <a:spcPct val="0"/>
              </a:spcAft>
              <a:defRPr>
                <a:latin typeface="Arial" panose="020B0604020202020204" pitchFamily="34" charset="0"/>
              </a:defRPr>
            </a:lvl1pPr>
          </a:lstStyle>
          <a:p>
            <a:pPr>
              <a:defRPr/>
            </a:pPr>
            <a:fld id="{14DB3775-F556-4D44-885E-1B1012F37182}" type="datetimeFigureOut">
              <a:rPr lang="he-IL"/>
              <a:pPr>
                <a:defRPr/>
              </a:pPr>
              <a:t>כ"ב/אלול/תשע"ו</a:t>
            </a:fld>
            <a:endParaRPr lang="he-IL"/>
          </a:p>
        </p:txBody>
      </p:sp>
      <p:sp>
        <p:nvSpPr>
          <p:cNvPr id="6" name="Footer Placeholder 5"/>
          <p:cNvSpPr>
            <a:spLocks noGrp="1"/>
          </p:cNvSpPr>
          <p:nvPr>
            <p:ph type="ftr" sz="quarter" idx="11"/>
          </p:nvPr>
        </p:nvSpPr>
        <p:spPr/>
        <p:txBody>
          <a:bodyPr/>
          <a:lstStyle>
            <a:lvl1pPr rtl="0" fontAlgn="base">
              <a:spcBef>
                <a:spcPct val="0"/>
              </a:spcBef>
              <a:spcAft>
                <a:spcPct val="0"/>
              </a:spcAft>
              <a:defRPr>
                <a:latin typeface="Arial" panose="020B0604020202020204" pitchFamily="34" charset="0"/>
              </a:defRPr>
            </a:lvl1pPr>
          </a:lstStyle>
          <a:p>
            <a:pPr>
              <a:defRPr/>
            </a:pPr>
            <a:endParaRPr lang="he-IL"/>
          </a:p>
        </p:txBody>
      </p:sp>
      <p:sp>
        <p:nvSpPr>
          <p:cNvPr id="7" name="Slide Number Placeholder 6"/>
          <p:cNvSpPr>
            <a:spLocks noGrp="1"/>
          </p:cNvSpPr>
          <p:nvPr>
            <p:ph type="sldNum" sz="quarter" idx="12"/>
          </p:nvPr>
        </p:nvSpPr>
        <p:spPr/>
        <p:txBody>
          <a:bodyPr/>
          <a:lstStyle>
            <a:lvl1pPr rtl="0" fontAlgn="base">
              <a:spcBef>
                <a:spcPct val="0"/>
              </a:spcBef>
              <a:spcAft>
                <a:spcPct val="0"/>
              </a:spcAft>
              <a:defRPr>
                <a:latin typeface="Arial" panose="020B0604020202020204" pitchFamily="34" charset="0"/>
              </a:defRPr>
            </a:lvl1pPr>
          </a:lstStyle>
          <a:p>
            <a:pPr>
              <a:defRPr/>
            </a:pPr>
            <a:fld id="{215CC6B3-7525-4401-BB96-1C1518642316}" type="slidenum">
              <a:rPr lang="he-IL"/>
              <a:pPr>
                <a:defRPr/>
              </a:pPr>
              <a:t>‹#›</a:t>
            </a:fld>
            <a:endParaRPr lang="he-IL"/>
          </a:p>
        </p:txBody>
      </p:sp>
    </p:spTree>
    <p:extLst>
      <p:ext uri="{BB962C8B-B14F-4D97-AF65-F5344CB8AC3E}">
        <p14:creationId xmlns:p14="http://schemas.microsoft.com/office/powerpoint/2010/main" val="578582011"/>
      </p:ext>
    </p:extLst>
  </p:cSld>
  <p:clrMapOvr>
    <a:masterClrMapping/>
  </p:clrMapOvr>
  <p:transition spd="med" advClick="0" advTm="4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he-IL"/>
          </a:p>
        </p:txBody>
      </p:sp>
      <p:sp>
        <p:nvSpPr>
          <p:cNvPr id="3" name="Picture Placeholder 2"/>
          <p:cNvSpPr>
            <a:spLocks noGrp="1"/>
          </p:cNvSpPr>
          <p:nvPr>
            <p:ph type="pic" idx="1"/>
          </p:nvPr>
        </p:nvSpPr>
        <p:spPr>
          <a:xfrm>
            <a:off x="3887391" y="987426"/>
            <a:ext cx="4629150" cy="4873625"/>
          </a:xfrm>
        </p:spPr>
        <p:txBody>
          <a:bodyPr rtlCol="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he-IL"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rtl="0" fontAlgn="base">
              <a:spcBef>
                <a:spcPct val="0"/>
              </a:spcBef>
              <a:spcAft>
                <a:spcPct val="0"/>
              </a:spcAft>
              <a:defRPr>
                <a:latin typeface="Arial" panose="020B0604020202020204" pitchFamily="34" charset="0"/>
              </a:defRPr>
            </a:lvl1pPr>
          </a:lstStyle>
          <a:p>
            <a:pPr>
              <a:defRPr/>
            </a:pPr>
            <a:fld id="{416FAE29-C3D7-4A0F-8802-A0CE8438BDF6}" type="datetimeFigureOut">
              <a:rPr lang="he-IL"/>
              <a:pPr>
                <a:defRPr/>
              </a:pPr>
              <a:t>כ"ב/אלול/תשע"ו</a:t>
            </a:fld>
            <a:endParaRPr lang="he-IL"/>
          </a:p>
        </p:txBody>
      </p:sp>
      <p:sp>
        <p:nvSpPr>
          <p:cNvPr id="6" name="Footer Placeholder 5"/>
          <p:cNvSpPr>
            <a:spLocks noGrp="1"/>
          </p:cNvSpPr>
          <p:nvPr>
            <p:ph type="ftr" sz="quarter" idx="11"/>
          </p:nvPr>
        </p:nvSpPr>
        <p:spPr/>
        <p:txBody>
          <a:bodyPr/>
          <a:lstStyle>
            <a:lvl1pPr rtl="0" fontAlgn="base">
              <a:spcBef>
                <a:spcPct val="0"/>
              </a:spcBef>
              <a:spcAft>
                <a:spcPct val="0"/>
              </a:spcAft>
              <a:defRPr>
                <a:latin typeface="Arial" panose="020B0604020202020204" pitchFamily="34" charset="0"/>
              </a:defRPr>
            </a:lvl1pPr>
          </a:lstStyle>
          <a:p>
            <a:pPr>
              <a:defRPr/>
            </a:pPr>
            <a:endParaRPr lang="he-IL"/>
          </a:p>
        </p:txBody>
      </p:sp>
      <p:sp>
        <p:nvSpPr>
          <p:cNvPr id="7" name="Slide Number Placeholder 6"/>
          <p:cNvSpPr>
            <a:spLocks noGrp="1"/>
          </p:cNvSpPr>
          <p:nvPr>
            <p:ph type="sldNum" sz="quarter" idx="12"/>
          </p:nvPr>
        </p:nvSpPr>
        <p:spPr/>
        <p:txBody>
          <a:bodyPr/>
          <a:lstStyle>
            <a:lvl1pPr rtl="0" fontAlgn="base">
              <a:spcBef>
                <a:spcPct val="0"/>
              </a:spcBef>
              <a:spcAft>
                <a:spcPct val="0"/>
              </a:spcAft>
              <a:defRPr>
                <a:latin typeface="Arial" panose="020B0604020202020204" pitchFamily="34" charset="0"/>
              </a:defRPr>
            </a:lvl1pPr>
          </a:lstStyle>
          <a:p>
            <a:pPr>
              <a:defRPr/>
            </a:pPr>
            <a:fld id="{D08A2110-3E62-4C00-9498-34E2FBD96AFC}" type="slidenum">
              <a:rPr lang="he-IL"/>
              <a:pPr>
                <a:defRPr/>
              </a:pPr>
              <a:t>‹#›</a:t>
            </a:fld>
            <a:endParaRPr lang="he-IL"/>
          </a:p>
        </p:txBody>
      </p:sp>
    </p:spTree>
    <p:extLst>
      <p:ext uri="{BB962C8B-B14F-4D97-AF65-F5344CB8AC3E}">
        <p14:creationId xmlns:p14="http://schemas.microsoft.com/office/powerpoint/2010/main" val="1564623555"/>
      </p:ext>
    </p:extLst>
  </p:cSld>
  <p:clrMapOvr>
    <a:masterClrMapping/>
  </p:clrMapOvr>
  <p:transition spd="med" advClick="0" advTm="4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rtl="0" fontAlgn="base">
              <a:spcBef>
                <a:spcPct val="0"/>
              </a:spcBef>
              <a:spcAft>
                <a:spcPct val="0"/>
              </a:spcAft>
              <a:defRPr>
                <a:latin typeface="Arial" panose="020B0604020202020204" pitchFamily="34" charset="0"/>
              </a:defRPr>
            </a:lvl1pPr>
          </a:lstStyle>
          <a:p>
            <a:pPr>
              <a:defRPr/>
            </a:pPr>
            <a:fld id="{26861C7C-545C-4FAD-826F-8072489B3C54}" type="datetimeFigureOut">
              <a:rPr lang="he-IL"/>
              <a:pPr>
                <a:defRPr/>
              </a:pPr>
              <a:t>כ"ב/אלול/תשע"ו</a:t>
            </a:fld>
            <a:endParaRPr lang="he-IL"/>
          </a:p>
        </p:txBody>
      </p:sp>
      <p:sp>
        <p:nvSpPr>
          <p:cNvPr id="5" name="Footer Placeholder 4"/>
          <p:cNvSpPr>
            <a:spLocks noGrp="1"/>
          </p:cNvSpPr>
          <p:nvPr>
            <p:ph type="ftr" sz="quarter" idx="11"/>
          </p:nvPr>
        </p:nvSpPr>
        <p:spPr/>
        <p:txBody>
          <a:bodyPr/>
          <a:lstStyle>
            <a:lvl1pPr rtl="0" fontAlgn="base">
              <a:spcBef>
                <a:spcPct val="0"/>
              </a:spcBef>
              <a:spcAft>
                <a:spcPct val="0"/>
              </a:spcAft>
              <a:defRPr>
                <a:latin typeface="Arial" panose="020B0604020202020204" pitchFamily="34" charset="0"/>
              </a:defRPr>
            </a:lvl1pPr>
          </a:lstStyle>
          <a:p>
            <a:pPr>
              <a:defRPr/>
            </a:pPr>
            <a:endParaRPr lang="he-IL"/>
          </a:p>
        </p:txBody>
      </p:sp>
      <p:sp>
        <p:nvSpPr>
          <p:cNvPr id="6" name="Slide Number Placeholder 5"/>
          <p:cNvSpPr>
            <a:spLocks noGrp="1"/>
          </p:cNvSpPr>
          <p:nvPr>
            <p:ph type="sldNum" sz="quarter" idx="12"/>
          </p:nvPr>
        </p:nvSpPr>
        <p:spPr/>
        <p:txBody>
          <a:bodyPr/>
          <a:lstStyle>
            <a:lvl1pPr rtl="0" fontAlgn="base">
              <a:spcBef>
                <a:spcPct val="0"/>
              </a:spcBef>
              <a:spcAft>
                <a:spcPct val="0"/>
              </a:spcAft>
              <a:defRPr>
                <a:latin typeface="Arial" panose="020B0604020202020204" pitchFamily="34" charset="0"/>
              </a:defRPr>
            </a:lvl1pPr>
          </a:lstStyle>
          <a:p>
            <a:pPr>
              <a:defRPr/>
            </a:pPr>
            <a:fld id="{B7FE0A07-D89E-49B6-B86C-25E2B8C9E491}" type="slidenum">
              <a:rPr lang="he-IL"/>
              <a:pPr>
                <a:defRPr/>
              </a:pPr>
              <a:t>‹#›</a:t>
            </a:fld>
            <a:endParaRPr lang="he-IL"/>
          </a:p>
        </p:txBody>
      </p:sp>
    </p:spTree>
    <p:extLst>
      <p:ext uri="{BB962C8B-B14F-4D97-AF65-F5344CB8AC3E}">
        <p14:creationId xmlns:p14="http://schemas.microsoft.com/office/powerpoint/2010/main" val="2252637075"/>
      </p:ext>
    </p:extLst>
  </p:cSld>
  <p:clrMapOvr>
    <a:masterClrMapping/>
  </p:clrMapOvr>
  <p:transition spd="med" advClick="0" advTm="4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rtl="0" fontAlgn="base">
              <a:spcBef>
                <a:spcPct val="0"/>
              </a:spcBef>
              <a:spcAft>
                <a:spcPct val="0"/>
              </a:spcAft>
              <a:defRPr>
                <a:latin typeface="Arial" panose="020B0604020202020204" pitchFamily="34" charset="0"/>
              </a:defRPr>
            </a:lvl1pPr>
          </a:lstStyle>
          <a:p>
            <a:pPr>
              <a:defRPr/>
            </a:pPr>
            <a:fld id="{EEDDFAED-836B-44B6-9B91-42F4A6936095}" type="datetimeFigureOut">
              <a:rPr lang="he-IL"/>
              <a:pPr>
                <a:defRPr/>
              </a:pPr>
              <a:t>כ"ב/אלול/תשע"ו</a:t>
            </a:fld>
            <a:endParaRPr lang="he-IL"/>
          </a:p>
        </p:txBody>
      </p:sp>
      <p:sp>
        <p:nvSpPr>
          <p:cNvPr id="5" name="Footer Placeholder 4"/>
          <p:cNvSpPr>
            <a:spLocks noGrp="1"/>
          </p:cNvSpPr>
          <p:nvPr>
            <p:ph type="ftr" sz="quarter" idx="11"/>
          </p:nvPr>
        </p:nvSpPr>
        <p:spPr/>
        <p:txBody>
          <a:bodyPr/>
          <a:lstStyle>
            <a:lvl1pPr rtl="0" fontAlgn="base">
              <a:spcBef>
                <a:spcPct val="0"/>
              </a:spcBef>
              <a:spcAft>
                <a:spcPct val="0"/>
              </a:spcAft>
              <a:defRPr>
                <a:latin typeface="Arial" panose="020B0604020202020204" pitchFamily="34" charset="0"/>
              </a:defRPr>
            </a:lvl1pPr>
          </a:lstStyle>
          <a:p>
            <a:pPr>
              <a:defRPr/>
            </a:pPr>
            <a:endParaRPr lang="he-IL"/>
          </a:p>
        </p:txBody>
      </p:sp>
      <p:sp>
        <p:nvSpPr>
          <p:cNvPr id="6" name="Slide Number Placeholder 5"/>
          <p:cNvSpPr>
            <a:spLocks noGrp="1"/>
          </p:cNvSpPr>
          <p:nvPr>
            <p:ph type="sldNum" sz="quarter" idx="12"/>
          </p:nvPr>
        </p:nvSpPr>
        <p:spPr/>
        <p:txBody>
          <a:bodyPr/>
          <a:lstStyle>
            <a:lvl1pPr rtl="0" fontAlgn="base">
              <a:spcBef>
                <a:spcPct val="0"/>
              </a:spcBef>
              <a:spcAft>
                <a:spcPct val="0"/>
              </a:spcAft>
              <a:defRPr>
                <a:latin typeface="Arial" panose="020B0604020202020204" pitchFamily="34" charset="0"/>
              </a:defRPr>
            </a:lvl1pPr>
          </a:lstStyle>
          <a:p>
            <a:pPr>
              <a:defRPr/>
            </a:pPr>
            <a:fld id="{A17EAA2A-A394-4DD5-9012-91AB4D25E56C}" type="slidenum">
              <a:rPr lang="he-IL"/>
              <a:pPr>
                <a:defRPr/>
              </a:pPr>
              <a:t>‹#›</a:t>
            </a:fld>
            <a:endParaRPr lang="he-IL"/>
          </a:p>
        </p:txBody>
      </p:sp>
    </p:spTree>
    <p:extLst>
      <p:ext uri="{BB962C8B-B14F-4D97-AF65-F5344CB8AC3E}">
        <p14:creationId xmlns:p14="http://schemas.microsoft.com/office/powerpoint/2010/main" val="2533399871"/>
      </p:ext>
    </p:extLst>
  </p:cSld>
  <p:clrMapOvr>
    <a:masterClrMapping/>
  </p:clrMapOvr>
  <p:transition spd="med" advClick="0" advTm="4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he-IL"/>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he-IL"/>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he-IL"/>
          </a:p>
        </p:txBody>
      </p:sp>
      <p:sp>
        <p:nvSpPr>
          <p:cNvPr id="6" name="Rectangle 6"/>
          <p:cNvSpPr>
            <a:spLocks noGrp="1" noChangeArrowheads="1"/>
          </p:cNvSpPr>
          <p:nvPr>
            <p:ph type="sldNum" sz="quarter" idx="12"/>
          </p:nvPr>
        </p:nvSpPr>
        <p:spPr>
          <a:ln/>
        </p:spPr>
        <p:txBody>
          <a:bodyPr/>
          <a:lstStyle>
            <a:lvl1pPr>
              <a:defRPr/>
            </a:lvl1pPr>
          </a:lstStyle>
          <a:p>
            <a:pPr>
              <a:defRPr/>
            </a:pPr>
            <a:fld id="{BC4C6DF5-2D6F-4FA9-A431-5ECED414361F}" type="slidenum">
              <a:rPr lang="he-IL" altLang="he-IL"/>
              <a:pPr>
                <a:defRPr/>
              </a:pPr>
              <a:t>‹#›</a:t>
            </a:fld>
            <a:endParaRPr lang="en-US" altLang="he-IL"/>
          </a:p>
        </p:txBody>
      </p:sp>
    </p:spTree>
    <p:extLst>
      <p:ext uri="{BB962C8B-B14F-4D97-AF65-F5344CB8AC3E}">
        <p14:creationId xmlns:p14="http://schemas.microsoft.com/office/powerpoint/2010/main" val="267029036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295400"/>
            <a:ext cx="4038600" cy="5026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295400"/>
            <a:ext cx="4038600" cy="5026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he-IL"/>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he-IL"/>
          </a:p>
        </p:txBody>
      </p:sp>
      <p:sp>
        <p:nvSpPr>
          <p:cNvPr id="7" name="Rectangle 6"/>
          <p:cNvSpPr>
            <a:spLocks noGrp="1" noChangeArrowheads="1"/>
          </p:cNvSpPr>
          <p:nvPr>
            <p:ph type="sldNum" sz="quarter" idx="12"/>
          </p:nvPr>
        </p:nvSpPr>
        <p:spPr>
          <a:ln/>
        </p:spPr>
        <p:txBody>
          <a:bodyPr/>
          <a:lstStyle>
            <a:lvl1pPr>
              <a:defRPr/>
            </a:lvl1pPr>
          </a:lstStyle>
          <a:p>
            <a:pPr>
              <a:defRPr/>
            </a:pPr>
            <a:fld id="{8796CC84-F090-42EF-9AFC-D573AEA3EBE4}" type="slidenum">
              <a:rPr lang="he-IL" altLang="he-IL"/>
              <a:pPr>
                <a:defRPr/>
              </a:pPr>
              <a:t>‹#›</a:t>
            </a:fld>
            <a:endParaRPr lang="en-US" altLang="he-IL"/>
          </a:p>
        </p:txBody>
      </p:sp>
    </p:spTree>
    <p:extLst>
      <p:ext uri="{BB962C8B-B14F-4D97-AF65-F5344CB8AC3E}">
        <p14:creationId xmlns:p14="http://schemas.microsoft.com/office/powerpoint/2010/main" val="30942939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he-IL"/>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he-IL"/>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he-IL"/>
          </a:p>
        </p:txBody>
      </p:sp>
      <p:sp>
        <p:nvSpPr>
          <p:cNvPr id="9" name="Rectangle 6"/>
          <p:cNvSpPr>
            <a:spLocks noGrp="1" noChangeArrowheads="1"/>
          </p:cNvSpPr>
          <p:nvPr>
            <p:ph type="sldNum" sz="quarter" idx="12"/>
          </p:nvPr>
        </p:nvSpPr>
        <p:spPr>
          <a:ln/>
        </p:spPr>
        <p:txBody>
          <a:bodyPr/>
          <a:lstStyle>
            <a:lvl1pPr>
              <a:defRPr/>
            </a:lvl1pPr>
          </a:lstStyle>
          <a:p>
            <a:pPr>
              <a:defRPr/>
            </a:pPr>
            <a:fld id="{B8CBF58D-6C92-4B35-9934-8E1E5D048D33}" type="slidenum">
              <a:rPr lang="he-IL" altLang="he-IL"/>
              <a:pPr>
                <a:defRPr/>
              </a:pPr>
              <a:t>‹#›</a:t>
            </a:fld>
            <a:endParaRPr lang="en-US" altLang="he-IL"/>
          </a:p>
        </p:txBody>
      </p:sp>
    </p:spTree>
    <p:extLst>
      <p:ext uri="{BB962C8B-B14F-4D97-AF65-F5344CB8AC3E}">
        <p14:creationId xmlns:p14="http://schemas.microsoft.com/office/powerpoint/2010/main" val="260107966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he-IL"/>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he-IL"/>
          </a:p>
        </p:txBody>
      </p:sp>
      <p:sp>
        <p:nvSpPr>
          <p:cNvPr id="5" name="Rectangle 6"/>
          <p:cNvSpPr>
            <a:spLocks noGrp="1" noChangeArrowheads="1"/>
          </p:cNvSpPr>
          <p:nvPr>
            <p:ph type="sldNum" sz="quarter" idx="12"/>
          </p:nvPr>
        </p:nvSpPr>
        <p:spPr>
          <a:ln/>
        </p:spPr>
        <p:txBody>
          <a:bodyPr/>
          <a:lstStyle>
            <a:lvl1pPr>
              <a:defRPr/>
            </a:lvl1pPr>
          </a:lstStyle>
          <a:p>
            <a:pPr>
              <a:defRPr/>
            </a:pPr>
            <a:fld id="{9CD80ECD-BC6C-4F0C-A162-AACD8CB7C11F}" type="slidenum">
              <a:rPr lang="he-IL" altLang="he-IL"/>
              <a:pPr>
                <a:defRPr/>
              </a:pPr>
              <a:t>‹#›</a:t>
            </a:fld>
            <a:endParaRPr lang="en-US" altLang="he-IL"/>
          </a:p>
        </p:txBody>
      </p:sp>
    </p:spTree>
    <p:extLst>
      <p:ext uri="{BB962C8B-B14F-4D97-AF65-F5344CB8AC3E}">
        <p14:creationId xmlns:p14="http://schemas.microsoft.com/office/powerpoint/2010/main" val="404323762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he-IL"/>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he-IL"/>
          </a:p>
        </p:txBody>
      </p:sp>
      <p:sp>
        <p:nvSpPr>
          <p:cNvPr id="4" name="Rectangle 6"/>
          <p:cNvSpPr>
            <a:spLocks noGrp="1" noChangeArrowheads="1"/>
          </p:cNvSpPr>
          <p:nvPr>
            <p:ph type="sldNum" sz="quarter" idx="12"/>
          </p:nvPr>
        </p:nvSpPr>
        <p:spPr>
          <a:ln/>
        </p:spPr>
        <p:txBody>
          <a:bodyPr/>
          <a:lstStyle>
            <a:lvl1pPr>
              <a:defRPr/>
            </a:lvl1pPr>
          </a:lstStyle>
          <a:p>
            <a:pPr>
              <a:defRPr/>
            </a:pPr>
            <a:fld id="{F49DE0D0-C7B1-4E65-9B6C-DE8D5259258E}" type="slidenum">
              <a:rPr lang="he-IL" altLang="he-IL"/>
              <a:pPr>
                <a:defRPr/>
              </a:pPr>
              <a:t>‹#›</a:t>
            </a:fld>
            <a:endParaRPr lang="en-US" altLang="he-IL"/>
          </a:p>
        </p:txBody>
      </p:sp>
    </p:spTree>
    <p:extLst>
      <p:ext uri="{BB962C8B-B14F-4D97-AF65-F5344CB8AC3E}">
        <p14:creationId xmlns:p14="http://schemas.microsoft.com/office/powerpoint/2010/main" val="409970497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he-IL"/>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he-IL"/>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he-IL"/>
          </a:p>
        </p:txBody>
      </p:sp>
      <p:sp>
        <p:nvSpPr>
          <p:cNvPr id="7" name="Rectangle 6"/>
          <p:cNvSpPr>
            <a:spLocks noGrp="1" noChangeArrowheads="1"/>
          </p:cNvSpPr>
          <p:nvPr>
            <p:ph type="sldNum" sz="quarter" idx="12"/>
          </p:nvPr>
        </p:nvSpPr>
        <p:spPr>
          <a:ln/>
        </p:spPr>
        <p:txBody>
          <a:bodyPr/>
          <a:lstStyle>
            <a:lvl1pPr>
              <a:defRPr/>
            </a:lvl1pPr>
          </a:lstStyle>
          <a:p>
            <a:pPr>
              <a:defRPr/>
            </a:pPr>
            <a:fld id="{DFE23306-AFE5-43CF-A31A-C60D449EC67E}" type="slidenum">
              <a:rPr lang="he-IL" altLang="he-IL"/>
              <a:pPr>
                <a:defRPr/>
              </a:pPr>
              <a:t>‹#›</a:t>
            </a:fld>
            <a:endParaRPr lang="en-US" altLang="he-IL"/>
          </a:p>
        </p:txBody>
      </p:sp>
    </p:spTree>
    <p:extLst>
      <p:ext uri="{BB962C8B-B14F-4D97-AF65-F5344CB8AC3E}">
        <p14:creationId xmlns:p14="http://schemas.microsoft.com/office/powerpoint/2010/main" val="75616913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he-IL"/>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he-IL"/>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he-IL"/>
          </a:p>
        </p:txBody>
      </p:sp>
      <p:sp>
        <p:nvSpPr>
          <p:cNvPr id="7" name="Rectangle 6"/>
          <p:cNvSpPr>
            <a:spLocks noGrp="1" noChangeArrowheads="1"/>
          </p:cNvSpPr>
          <p:nvPr>
            <p:ph type="sldNum" sz="quarter" idx="12"/>
          </p:nvPr>
        </p:nvSpPr>
        <p:spPr>
          <a:ln/>
        </p:spPr>
        <p:txBody>
          <a:bodyPr/>
          <a:lstStyle>
            <a:lvl1pPr>
              <a:defRPr/>
            </a:lvl1pPr>
          </a:lstStyle>
          <a:p>
            <a:pPr>
              <a:defRPr/>
            </a:pPr>
            <a:fld id="{A77E5728-C81B-4BDB-BA1C-AD6DDA2ED658}" type="slidenum">
              <a:rPr lang="he-IL" altLang="he-IL"/>
              <a:pPr>
                <a:defRPr/>
              </a:pPr>
              <a:t>‹#›</a:t>
            </a:fld>
            <a:endParaRPr lang="en-US" altLang="he-IL"/>
          </a:p>
        </p:txBody>
      </p:sp>
    </p:spTree>
    <p:extLst>
      <p:ext uri="{BB962C8B-B14F-4D97-AF65-F5344CB8AC3E}">
        <p14:creationId xmlns:p14="http://schemas.microsoft.com/office/powerpoint/2010/main" val="218964765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oleObject" Target="../embeddings/oleObject2.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32"/>
          <p:cNvSpPr>
            <a:spLocks noChangeArrowheads="1"/>
          </p:cNvSpPr>
          <p:nvPr/>
        </p:nvSpPr>
        <p:spPr bwMode="ltGray">
          <a:xfrm>
            <a:off x="11113" y="0"/>
            <a:ext cx="9132887" cy="11255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he-IL" altLang="he-IL" smtClean="0"/>
          </a:p>
        </p:txBody>
      </p:sp>
      <p:grpSp>
        <p:nvGrpSpPr>
          <p:cNvPr id="1027" name="Group 33"/>
          <p:cNvGrpSpPr>
            <a:grpSpLocks/>
          </p:cNvGrpSpPr>
          <p:nvPr/>
        </p:nvGrpSpPr>
        <p:grpSpPr bwMode="auto">
          <a:xfrm>
            <a:off x="0" y="879475"/>
            <a:ext cx="9144000" cy="144463"/>
            <a:chOff x="1519" y="554"/>
            <a:chExt cx="4241" cy="91"/>
          </a:xfrm>
        </p:grpSpPr>
        <p:sp>
          <p:nvSpPr>
            <p:cNvPr id="1039" name="Line 34"/>
            <p:cNvSpPr>
              <a:spLocks noChangeShapeType="1"/>
            </p:cNvSpPr>
            <p:nvPr userDrawn="1"/>
          </p:nvSpPr>
          <p:spPr bwMode="white">
            <a:xfrm>
              <a:off x="1519" y="554"/>
              <a:ext cx="424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040" name="Line 35"/>
            <p:cNvSpPr>
              <a:spLocks noChangeShapeType="1"/>
            </p:cNvSpPr>
            <p:nvPr userDrawn="1"/>
          </p:nvSpPr>
          <p:spPr bwMode="white">
            <a:xfrm>
              <a:off x="1519" y="599"/>
              <a:ext cx="424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041" name="Line 36"/>
            <p:cNvSpPr>
              <a:spLocks noChangeShapeType="1"/>
            </p:cNvSpPr>
            <p:nvPr userDrawn="1"/>
          </p:nvSpPr>
          <p:spPr bwMode="white">
            <a:xfrm>
              <a:off x="1519" y="645"/>
              <a:ext cx="424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grpSp>
      <p:grpSp>
        <p:nvGrpSpPr>
          <p:cNvPr id="1028" name="Group 37"/>
          <p:cNvGrpSpPr>
            <a:grpSpLocks/>
          </p:cNvGrpSpPr>
          <p:nvPr/>
        </p:nvGrpSpPr>
        <p:grpSpPr bwMode="auto">
          <a:xfrm>
            <a:off x="0" y="-11113"/>
            <a:ext cx="2341563" cy="1123951"/>
            <a:chOff x="0" y="0"/>
            <a:chExt cx="1475" cy="694"/>
          </a:xfrm>
        </p:grpSpPr>
        <p:graphicFrame>
          <p:nvGraphicFramePr>
            <p:cNvPr id="1037" name="Object 38"/>
            <p:cNvGraphicFramePr>
              <a:graphicFrameLocks noChangeAspect="1"/>
            </p:cNvGraphicFramePr>
            <p:nvPr userDrawn="1"/>
          </p:nvGraphicFramePr>
          <p:xfrm>
            <a:off x="695" y="0"/>
            <a:ext cx="780" cy="692"/>
          </p:xfrm>
          <a:graphic>
            <a:graphicData uri="http://schemas.openxmlformats.org/presentationml/2006/ole">
              <mc:AlternateContent xmlns:mc="http://schemas.openxmlformats.org/markup-compatibility/2006">
                <mc:Choice xmlns:v="urn:schemas-microsoft-com:vml" Requires="v">
                  <p:oleObj spid="_x0000_s1146" name="Image" r:id="rId16" imgW="3646321" imgH="3931376" progId="Photoshop.Image.6">
                    <p:embed/>
                  </p:oleObj>
                </mc:Choice>
                <mc:Fallback>
                  <p:oleObj name="Image" r:id="rId16" imgW="3646321" imgH="3931376" progId="Photoshop.Image.6">
                    <p:embed/>
                    <p:pic>
                      <p:nvPicPr>
                        <p:cNvPr id="0" name="Object 38"/>
                        <p:cNvPicPr>
                          <a:picLocks noChangeAspect="1" noChangeArrowheads="1"/>
                        </p:cNvPicPr>
                        <p:nvPr/>
                      </p:nvPicPr>
                      <p:blipFill>
                        <a:blip r:embed="rId17">
                          <a:extLst>
                            <a:ext uri="{28A0092B-C50C-407E-A947-70E740481C1C}">
                              <a14:useLocalDpi xmlns:a14="http://schemas.microsoft.com/office/drawing/2010/main" val="0"/>
                            </a:ext>
                          </a:extLst>
                        </a:blip>
                        <a:srcRect b="11470"/>
                        <a:stretch>
                          <a:fillRect/>
                        </a:stretch>
                      </p:blipFill>
                      <p:spPr bwMode="auto">
                        <a:xfrm>
                          <a:off x="695" y="0"/>
                          <a:ext cx="780" cy="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8" name="Object 39"/>
            <p:cNvGraphicFramePr>
              <a:graphicFrameLocks noChangeAspect="1"/>
            </p:cNvGraphicFramePr>
            <p:nvPr userDrawn="1"/>
          </p:nvGraphicFramePr>
          <p:xfrm>
            <a:off x="0" y="0"/>
            <a:ext cx="737" cy="694"/>
          </p:xfrm>
          <a:graphic>
            <a:graphicData uri="http://schemas.openxmlformats.org/presentationml/2006/ole">
              <mc:AlternateContent xmlns:mc="http://schemas.openxmlformats.org/markup-compatibility/2006">
                <mc:Choice xmlns:v="urn:schemas-microsoft-com:vml" Requires="v">
                  <p:oleObj spid="_x0000_s1147" name="Image" r:id="rId18" imgW="2575783" imgH="2545301" progId="Photoshop.Image.6">
                    <p:embed/>
                  </p:oleObj>
                </mc:Choice>
                <mc:Fallback>
                  <p:oleObj name="Image" r:id="rId18" imgW="2575783" imgH="2545301" progId="Photoshop.Image.6">
                    <p:embed/>
                    <p:pic>
                      <p:nvPicPr>
                        <p:cNvPr id="0" name="Object 3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737" cy="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29" name="Rectangle 2"/>
          <p:cNvSpPr>
            <a:spLocks noGrp="1" noChangeArrowheads="1"/>
          </p:cNvSpPr>
          <p:nvPr>
            <p:ph type="title"/>
          </p:nvPr>
        </p:nvSpPr>
        <p:spPr bwMode="auto">
          <a:xfrm>
            <a:off x="2514600" y="228600"/>
            <a:ext cx="6324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p>
            <a:pPr lvl="0"/>
            <a:r>
              <a:rPr lang="he-IL" altLang="he-IL" smtClean="0"/>
              <a:t>לחץ כדי לערוך סגנון כותרת של תבנית בסיס</a:t>
            </a:r>
            <a:endParaRPr lang="en-US" altLang="he-IL" smtClean="0"/>
          </a:p>
        </p:txBody>
      </p:sp>
      <p:sp>
        <p:nvSpPr>
          <p:cNvPr id="1030" name="Rectangle 3"/>
          <p:cNvSpPr>
            <a:spLocks noGrp="1" noChangeArrowheads="1"/>
          </p:cNvSpPr>
          <p:nvPr>
            <p:ph type="body" idx="1"/>
          </p:nvPr>
        </p:nvSpPr>
        <p:spPr bwMode="auto">
          <a:xfrm>
            <a:off x="457200" y="1295400"/>
            <a:ext cx="8229600" cy="502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endParaRPr lang="en-US" altLang="he-IL" smtClean="0"/>
          </a:p>
          <a:p>
            <a:pPr lvl="1"/>
            <a:r>
              <a:rPr lang="he-IL" altLang="he-IL" smtClean="0"/>
              <a:t>רמה שנייה</a:t>
            </a:r>
            <a:endParaRPr lang="en-US" altLang="he-IL" smtClean="0"/>
          </a:p>
          <a:p>
            <a:pPr lvl="2"/>
            <a:r>
              <a:rPr lang="he-IL" altLang="he-IL" smtClean="0"/>
              <a:t>רמה שלישית</a:t>
            </a:r>
            <a:endParaRPr lang="en-US" altLang="he-IL" smtClean="0"/>
          </a:p>
          <a:p>
            <a:pPr lvl="3"/>
            <a:r>
              <a:rPr lang="he-IL" altLang="he-IL" smtClean="0"/>
              <a:t>רמה רביעית</a:t>
            </a:r>
            <a:endParaRPr lang="en-US" altLang="he-IL" smtClean="0"/>
          </a:p>
          <a:p>
            <a:pPr lvl="4"/>
            <a:r>
              <a:rPr lang="he-IL" altLang="he-IL" smtClean="0"/>
              <a:t>רמה חמישית</a:t>
            </a:r>
            <a:endParaRPr lang="en-US" altLang="he-IL" smtClean="0"/>
          </a:p>
        </p:txBody>
      </p:sp>
      <p:sp>
        <p:nvSpPr>
          <p:cNvPr id="2" name="Rectangle 4"/>
          <p:cNvSpPr>
            <a:spLocks noGrp="1" noChangeArrowheads="1"/>
          </p:cNvSpPr>
          <p:nvPr>
            <p:ph type="dt" sz="half" idx="2"/>
          </p:nvPr>
        </p:nvSpPr>
        <p:spPr bwMode="auto">
          <a:xfrm>
            <a:off x="457200" y="652145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chemeClr val="accent1"/>
                </a:solidFill>
                <a:cs typeface="+mn-cs"/>
              </a:defRPr>
            </a:lvl1pPr>
          </a:lstStyle>
          <a:p>
            <a:pPr>
              <a:defRPr/>
            </a:pPr>
            <a:endParaRPr lang="en-US" altLang="he-IL"/>
          </a:p>
        </p:txBody>
      </p:sp>
      <p:sp>
        <p:nvSpPr>
          <p:cNvPr id="3" name="Rectangle 5"/>
          <p:cNvSpPr>
            <a:spLocks noGrp="1" noChangeArrowheads="1"/>
          </p:cNvSpPr>
          <p:nvPr>
            <p:ph type="ftr" sz="quarter" idx="3"/>
          </p:nvPr>
        </p:nvSpPr>
        <p:spPr bwMode="auto">
          <a:xfrm>
            <a:off x="3124200" y="6521450"/>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chemeClr val="accent1"/>
                </a:solidFill>
                <a:cs typeface="+mn-cs"/>
              </a:defRPr>
            </a:lvl1pPr>
          </a:lstStyle>
          <a:p>
            <a:pPr>
              <a:defRPr/>
            </a:pPr>
            <a:endParaRPr lang="en-US" altLang="he-IL"/>
          </a:p>
        </p:txBody>
      </p:sp>
      <p:sp>
        <p:nvSpPr>
          <p:cNvPr id="4" name="Rectangle 6"/>
          <p:cNvSpPr>
            <a:spLocks noGrp="1" noChangeArrowheads="1"/>
          </p:cNvSpPr>
          <p:nvPr>
            <p:ph type="sldNum" sz="quarter" idx="4"/>
          </p:nvPr>
        </p:nvSpPr>
        <p:spPr bwMode="auto">
          <a:xfrm>
            <a:off x="6553200" y="652145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chemeClr val="accent1"/>
                </a:solidFill>
                <a:cs typeface="+mn-cs"/>
              </a:defRPr>
            </a:lvl1pPr>
          </a:lstStyle>
          <a:p>
            <a:pPr>
              <a:defRPr/>
            </a:pPr>
            <a:fld id="{55A11507-8674-4BF6-8326-CF79DBC539AC}" type="slidenum">
              <a:rPr lang="he-IL" altLang="he-IL"/>
              <a:pPr>
                <a:defRPr/>
              </a:pPr>
              <a:t>‹#›</a:t>
            </a:fld>
            <a:endParaRPr lang="en-US" altLang="he-IL"/>
          </a:p>
        </p:txBody>
      </p:sp>
      <p:grpSp>
        <p:nvGrpSpPr>
          <p:cNvPr id="1034" name="Group 44"/>
          <p:cNvGrpSpPr>
            <a:grpSpLocks/>
          </p:cNvGrpSpPr>
          <p:nvPr/>
        </p:nvGrpSpPr>
        <p:grpSpPr bwMode="auto">
          <a:xfrm>
            <a:off x="0" y="1109663"/>
            <a:ext cx="9144000" cy="169862"/>
            <a:chOff x="0" y="699"/>
            <a:chExt cx="5760" cy="107"/>
          </a:xfrm>
        </p:grpSpPr>
        <p:sp>
          <p:nvSpPr>
            <p:cNvPr id="1035" name="Rectangle 40"/>
            <p:cNvSpPr>
              <a:spLocks noChangeArrowheads="1"/>
            </p:cNvSpPr>
            <p:nvPr userDrawn="1"/>
          </p:nvSpPr>
          <p:spPr bwMode="gray">
            <a:xfrm>
              <a:off x="0" y="699"/>
              <a:ext cx="5760" cy="4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he-IL" altLang="he-IL" smtClean="0"/>
            </a:p>
          </p:txBody>
        </p:sp>
        <p:sp>
          <p:nvSpPr>
            <p:cNvPr id="1036" name="Rectangle 42"/>
            <p:cNvSpPr>
              <a:spLocks noChangeArrowheads="1"/>
            </p:cNvSpPr>
            <p:nvPr userDrawn="1"/>
          </p:nvSpPr>
          <p:spPr bwMode="gray">
            <a:xfrm>
              <a:off x="1476" y="713"/>
              <a:ext cx="4284" cy="9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he-IL" altLang="he-IL" smtClean="0"/>
            </a:p>
          </p:txBody>
        </p:sp>
      </p:grpSp>
    </p:spTree>
  </p:cSld>
  <p:clrMap bg1="lt1" tx1="dk1" bg2="lt2" tx2="dk2" accent1="accent1" accent2="accent2" accent3="accent3" accent4="accent4" accent5="accent5" accent6="accent6" hlink="hlink" folHlink="folHlink"/>
  <p:sldLayoutIdLst>
    <p:sldLayoutId id="2147483731"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ransition spd="med">
    <p:fade/>
  </p:transition>
  <p:txStyles>
    <p:titleStyle>
      <a:lvl1pPr algn="r" rtl="0" eaLnBrk="0" fontAlgn="base" hangingPunct="0">
        <a:spcBef>
          <a:spcPct val="0"/>
        </a:spcBef>
        <a:spcAft>
          <a:spcPct val="0"/>
        </a:spcAft>
        <a:defRPr sz="4000" kern="1200">
          <a:solidFill>
            <a:schemeClr val="bg1"/>
          </a:solidFill>
          <a:latin typeface="+mj-lt"/>
          <a:ea typeface="+mj-ea"/>
          <a:cs typeface="+mj-cs"/>
        </a:defRPr>
      </a:lvl1pPr>
      <a:lvl2pPr algn="r" rtl="0" eaLnBrk="0" fontAlgn="base" hangingPunct="0">
        <a:spcBef>
          <a:spcPct val="0"/>
        </a:spcBef>
        <a:spcAft>
          <a:spcPct val="0"/>
        </a:spcAft>
        <a:defRPr sz="4000">
          <a:solidFill>
            <a:schemeClr val="bg1"/>
          </a:solidFill>
          <a:latin typeface="Arial" panose="020B0604020202020204" pitchFamily="34" charset="0"/>
          <a:cs typeface="Arial" panose="020B0604020202020204" pitchFamily="34" charset="0"/>
        </a:defRPr>
      </a:lvl2pPr>
      <a:lvl3pPr algn="r" rtl="0" eaLnBrk="0" fontAlgn="base" hangingPunct="0">
        <a:spcBef>
          <a:spcPct val="0"/>
        </a:spcBef>
        <a:spcAft>
          <a:spcPct val="0"/>
        </a:spcAft>
        <a:defRPr sz="4000">
          <a:solidFill>
            <a:schemeClr val="bg1"/>
          </a:solidFill>
          <a:latin typeface="Arial" panose="020B0604020202020204" pitchFamily="34" charset="0"/>
          <a:cs typeface="Arial" panose="020B0604020202020204" pitchFamily="34" charset="0"/>
        </a:defRPr>
      </a:lvl3pPr>
      <a:lvl4pPr algn="r" rtl="0" eaLnBrk="0" fontAlgn="base" hangingPunct="0">
        <a:spcBef>
          <a:spcPct val="0"/>
        </a:spcBef>
        <a:spcAft>
          <a:spcPct val="0"/>
        </a:spcAft>
        <a:defRPr sz="4000">
          <a:solidFill>
            <a:schemeClr val="bg1"/>
          </a:solidFill>
          <a:latin typeface="Arial" panose="020B0604020202020204" pitchFamily="34" charset="0"/>
          <a:cs typeface="Arial" panose="020B0604020202020204" pitchFamily="34" charset="0"/>
        </a:defRPr>
      </a:lvl4pPr>
      <a:lvl5pPr algn="r" rtl="0" eaLnBrk="0" fontAlgn="base" hangingPunct="0">
        <a:spcBef>
          <a:spcPct val="0"/>
        </a:spcBef>
        <a:spcAft>
          <a:spcPct val="0"/>
        </a:spcAft>
        <a:defRPr sz="4000">
          <a:solidFill>
            <a:schemeClr val="bg1"/>
          </a:solidFill>
          <a:latin typeface="Arial" panose="020B0604020202020204" pitchFamily="34" charset="0"/>
          <a:cs typeface="Arial" panose="020B0604020202020204" pitchFamily="34" charset="0"/>
        </a:defRPr>
      </a:lvl5pPr>
      <a:lvl6pPr marL="457200" algn="r" rtl="0" fontAlgn="base">
        <a:spcBef>
          <a:spcPct val="0"/>
        </a:spcBef>
        <a:spcAft>
          <a:spcPct val="0"/>
        </a:spcAft>
        <a:defRPr sz="4000">
          <a:solidFill>
            <a:schemeClr val="bg1"/>
          </a:solidFill>
          <a:latin typeface="Arial" panose="020B0604020202020204" pitchFamily="34" charset="0"/>
          <a:cs typeface="Arial" panose="020B0604020202020204" pitchFamily="34" charset="0"/>
        </a:defRPr>
      </a:lvl6pPr>
      <a:lvl7pPr marL="914400" algn="r" rtl="0" fontAlgn="base">
        <a:spcBef>
          <a:spcPct val="0"/>
        </a:spcBef>
        <a:spcAft>
          <a:spcPct val="0"/>
        </a:spcAft>
        <a:defRPr sz="4000">
          <a:solidFill>
            <a:schemeClr val="bg1"/>
          </a:solidFill>
          <a:latin typeface="Arial" panose="020B0604020202020204" pitchFamily="34" charset="0"/>
          <a:cs typeface="Arial" panose="020B0604020202020204" pitchFamily="34" charset="0"/>
        </a:defRPr>
      </a:lvl7pPr>
      <a:lvl8pPr marL="1371600" algn="r" rtl="0" fontAlgn="base">
        <a:spcBef>
          <a:spcPct val="0"/>
        </a:spcBef>
        <a:spcAft>
          <a:spcPct val="0"/>
        </a:spcAft>
        <a:defRPr sz="4000">
          <a:solidFill>
            <a:schemeClr val="bg1"/>
          </a:solidFill>
          <a:latin typeface="Arial" panose="020B0604020202020204" pitchFamily="34" charset="0"/>
          <a:cs typeface="Arial" panose="020B0604020202020204" pitchFamily="34" charset="0"/>
        </a:defRPr>
      </a:lvl8pPr>
      <a:lvl9pPr marL="1828800" algn="r" rtl="0" fontAlgn="base">
        <a:spcBef>
          <a:spcPct val="0"/>
        </a:spcBef>
        <a:spcAft>
          <a:spcPct val="0"/>
        </a:spcAft>
        <a:defRPr sz="4000">
          <a:solidFill>
            <a:schemeClr val="bg1"/>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5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he-IL" smtClean="0"/>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he-IL" smtClean="0"/>
              <a:t>Click to edit Master text styles</a:t>
            </a:r>
          </a:p>
          <a:p>
            <a:pPr lvl="1"/>
            <a:r>
              <a:rPr lang="en-US" altLang="he-IL" smtClean="0"/>
              <a:t>Second level</a:t>
            </a:r>
          </a:p>
          <a:p>
            <a:pPr lvl="2"/>
            <a:r>
              <a:rPr lang="en-US" altLang="he-IL" smtClean="0"/>
              <a:t>Third level</a:t>
            </a:r>
          </a:p>
          <a:p>
            <a:pPr lvl="3"/>
            <a:r>
              <a:rPr lang="en-US" altLang="he-IL" smtClean="0"/>
              <a:t>Fourth level</a:t>
            </a:r>
          </a:p>
          <a:p>
            <a:pPr lvl="4"/>
            <a:r>
              <a:rPr lang="en-US" altLang="he-IL" smtClean="0"/>
              <a:t>Fifth level</a:t>
            </a:r>
          </a:p>
        </p:txBody>
      </p:sp>
      <p:sp>
        <p:nvSpPr>
          <p:cNvPr id="4" name="Date Placeholder 3"/>
          <p:cNvSpPr>
            <a:spLocks noGrp="1"/>
          </p:cNvSpPr>
          <p:nvPr>
            <p:ph type="dt" sz="half" idx="2"/>
          </p:nvPr>
        </p:nvSpPr>
        <p:spPr>
          <a:xfrm>
            <a:off x="6457950" y="6356350"/>
            <a:ext cx="2057400" cy="365125"/>
          </a:xfrm>
          <a:prstGeom prst="rect">
            <a:avLst/>
          </a:prstGeom>
        </p:spPr>
        <p:txBody>
          <a:bodyPr vert="horz" lIns="91440" tIns="45720" rIns="91440" bIns="45720" rtlCol="1" anchor="ctr"/>
          <a:lstStyle>
            <a:lvl1pPr algn="r" rtl="1" eaLnBrk="1" fontAlgn="auto" hangingPunct="1">
              <a:spcBef>
                <a:spcPts val="0"/>
              </a:spcBef>
              <a:spcAft>
                <a:spcPts val="0"/>
              </a:spcAft>
              <a:defRPr sz="900">
                <a:solidFill>
                  <a:prstClr val="black">
                    <a:tint val="75000"/>
                  </a:prstClr>
                </a:solidFill>
                <a:latin typeface="Calibri" panose="020F0502020204030204"/>
                <a:cs typeface="+mn-cs"/>
              </a:defRPr>
            </a:lvl1pPr>
          </a:lstStyle>
          <a:p>
            <a:pPr>
              <a:defRPr/>
            </a:pPr>
            <a:fld id="{78029E3F-7153-4509-8E2C-AB3498E8E3F2}" type="datetimeFigureOut">
              <a:rPr lang="he-IL"/>
              <a:pPr>
                <a:defRPr/>
              </a:pPr>
              <a:t>כ"ב/אלול/תשע"ו</a:t>
            </a:fld>
            <a:endParaRPr lang="he-IL"/>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1" anchor="ctr"/>
          <a:lstStyle>
            <a:lvl1pPr algn="ctr" rtl="1" eaLnBrk="1" fontAlgn="auto" hangingPunct="1">
              <a:spcBef>
                <a:spcPts val="0"/>
              </a:spcBef>
              <a:spcAft>
                <a:spcPts val="0"/>
              </a:spcAft>
              <a:defRPr sz="900">
                <a:solidFill>
                  <a:prstClr val="black">
                    <a:tint val="75000"/>
                  </a:prstClr>
                </a:solidFill>
                <a:latin typeface="Calibri" panose="020F0502020204030204"/>
                <a:cs typeface="+mn-cs"/>
              </a:defRPr>
            </a:lvl1pPr>
          </a:lstStyle>
          <a:p>
            <a:pPr>
              <a:defRPr/>
            </a:pPr>
            <a:endParaRPr lang="he-IL"/>
          </a:p>
        </p:txBody>
      </p:sp>
      <p:sp>
        <p:nvSpPr>
          <p:cNvPr id="6" name="Slide Number Placeholder 5"/>
          <p:cNvSpPr>
            <a:spLocks noGrp="1"/>
          </p:cNvSpPr>
          <p:nvPr>
            <p:ph type="sldNum" sz="quarter" idx="4"/>
          </p:nvPr>
        </p:nvSpPr>
        <p:spPr>
          <a:xfrm>
            <a:off x="628650" y="6356350"/>
            <a:ext cx="2057400" cy="365125"/>
          </a:xfrm>
          <a:prstGeom prst="rect">
            <a:avLst/>
          </a:prstGeom>
        </p:spPr>
        <p:txBody>
          <a:bodyPr vert="horz" lIns="91440" tIns="45720" rIns="91440" bIns="45720" rtlCol="1" anchor="ctr"/>
          <a:lstStyle>
            <a:lvl1pPr algn="l" rtl="1" eaLnBrk="1" fontAlgn="auto" hangingPunct="1">
              <a:spcBef>
                <a:spcPts val="0"/>
              </a:spcBef>
              <a:spcAft>
                <a:spcPts val="0"/>
              </a:spcAft>
              <a:defRPr sz="900">
                <a:solidFill>
                  <a:prstClr val="black">
                    <a:tint val="75000"/>
                  </a:prstClr>
                </a:solidFill>
                <a:latin typeface="Calibri" panose="020F0502020204030204"/>
                <a:cs typeface="+mn-cs"/>
              </a:defRPr>
            </a:lvl1pPr>
          </a:lstStyle>
          <a:p>
            <a:pPr>
              <a:defRPr/>
            </a:pPr>
            <a:fld id="{3F982857-3A42-4CA5-8197-6E1A2B637427}" type="slidenum">
              <a:rPr lang="he-IL"/>
              <a:pPr>
                <a:defRPr/>
              </a:pPr>
              <a:t>‹#›</a:t>
            </a:fld>
            <a:endParaRPr lang="he-IL"/>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spd="med" advClick="0" advTm="4000">
    <p:fade/>
  </p:transition>
  <p:txStyles>
    <p:titleStyle>
      <a:lvl1pPr algn="r" defTabSz="685800" rtl="1" eaLnBrk="0" fontAlgn="base" hangingPunct="0">
        <a:lnSpc>
          <a:spcPct val="90000"/>
        </a:lnSpc>
        <a:spcBef>
          <a:spcPct val="0"/>
        </a:spcBef>
        <a:spcAft>
          <a:spcPct val="0"/>
        </a:spcAft>
        <a:defRPr sz="3300" kern="1200">
          <a:solidFill>
            <a:schemeClr val="tx1"/>
          </a:solidFill>
          <a:latin typeface="+mj-lt"/>
          <a:ea typeface="+mj-ea"/>
          <a:cs typeface="+mj-cs"/>
        </a:defRPr>
      </a:lvl1pPr>
      <a:lvl2pPr algn="r" defTabSz="685800" rtl="1"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r" defTabSz="685800" rtl="1"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r" defTabSz="685800" rtl="1"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r" defTabSz="685800" rtl="1"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r" defTabSz="685800" rtl="1" fontAlgn="base">
        <a:lnSpc>
          <a:spcPct val="90000"/>
        </a:lnSpc>
        <a:spcBef>
          <a:spcPct val="0"/>
        </a:spcBef>
        <a:spcAft>
          <a:spcPct val="0"/>
        </a:spcAft>
        <a:defRPr sz="3300">
          <a:solidFill>
            <a:schemeClr val="tx1"/>
          </a:solidFill>
          <a:latin typeface="Calibri Light" panose="020F0302020204030204" pitchFamily="34" charset="0"/>
        </a:defRPr>
      </a:lvl6pPr>
      <a:lvl7pPr marL="914400" algn="r" defTabSz="685800" rtl="1" fontAlgn="base">
        <a:lnSpc>
          <a:spcPct val="90000"/>
        </a:lnSpc>
        <a:spcBef>
          <a:spcPct val="0"/>
        </a:spcBef>
        <a:spcAft>
          <a:spcPct val="0"/>
        </a:spcAft>
        <a:defRPr sz="3300">
          <a:solidFill>
            <a:schemeClr val="tx1"/>
          </a:solidFill>
          <a:latin typeface="Calibri Light" panose="020F0302020204030204" pitchFamily="34" charset="0"/>
        </a:defRPr>
      </a:lvl7pPr>
      <a:lvl8pPr marL="1371600" algn="r" defTabSz="685800" rtl="1" fontAlgn="base">
        <a:lnSpc>
          <a:spcPct val="90000"/>
        </a:lnSpc>
        <a:spcBef>
          <a:spcPct val="0"/>
        </a:spcBef>
        <a:spcAft>
          <a:spcPct val="0"/>
        </a:spcAft>
        <a:defRPr sz="3300">
          <a:solidFill>
            <a:schemeClr val="tx1"/>
          </a:solidFill>
          <a:latin typeface="Calibri Light" panose="020F0302020204030204" pitchFamily="34" charset="0"/>
        </a:defRPr>
      </a:lvl8pPr>
      <a:lvl9pPr marL="1828800" algn="r" defTabSz="685800" rtl="1"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r" defTabSz="685800" rtl="1"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r" defTabSz="685800" rtl="1"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r" defTabSz="685800" rtl="1"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e-IL"/>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23.pn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5.emf"/><Relationship Id="rId7" Type="http://schemas.openxmlformats.org/officeDocument/2006/relationships/image" Target="../media/image38.pn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3.png"/><Relationship Id="rId7" Type="http://schemas.openxmlformats.org/officeDocument/2006/relationships/image" Target="../media/image45.pn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50.pn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8.jpeg"/><Relationship Id="rId7"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2.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63.pn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emf"/></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67.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71.pn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73.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76.png"/><Relationship Id="rId4" Type="http://schemas.openxmlformats.org/officeDocument/2006/relationships/image" Target="../media/image75.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78.png"/><Relationship Id="rId4" Type="http://schemas.openxmlformats.org/officeDocument/2006/relationships/image" Target="../media/image77.png"/></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8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8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9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3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1" descr="bluebl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12192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6" name="Picture 22" descr="front_fol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1000"/>
            <a:ext cx="12192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7366"/>
                                        </p:tgtEl>
                                        <p:attrNameLst>
                                          <p:attrName>style.visibility</p:attrName>
                                        </p:attrNameLst>
                                      </p:cBhvr>
                                      <p:to>
                                        <p:strVal val="visible"/>
                                      </p:to>
                                    </p:set>
                                    <p:animEffect transition="in" filter="fade">
                                      <p:cBhvr>
                                        <p:cTn id="7" dur="2000"/>
                                        <p:tgtEl>
                                          <p:spTgt spid="57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he-IL" altLang="he-IL" dirty="0" smtClean="0"/>
              <a:t>גא</a:t>
            </a:r>
          </a:p>
        </p:txBody>
      </p:sp>
      <p:pic>
        <p:nvPicPr>
          <p:cNvPr id="23555" name="Picture 3" descr="Head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3087"/>
            <a:ext cx="914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0" y="2732682"/>
            <a:ext cx="9144000" cy="3634472"/>
          </a:xfrm>
          <a:prstGeom prst="rect">
            <a:avLst/>
          </a:prstGeom>
        </p:spPr>
      </p:pic>
      <p:sp>
        <p:nvSpPr>
          <p:cNvPr id="2" name="TextBox 1"/>
          <p:cNvSpPr txBox="1"/>
          <p:nvPr/>
        </p:nvSpPr>
        <p:spPr>
          <a:xfrm>
            <a:off x="2514600" y="2237271"/>
            <a:ext cx="1364476" cy="246221"/>
          </a:xfrm>
          <a:prstGeom prst="rect">
            <a:avLst/>
          </a:prstGeom>
          <a:noFill/>
        </p:spPr>
        <p:txBody>
          <a:bodyPr wrap="none" rtlCol="1">
            <a:spAutoFit/>
          </a:bodyPr>
          <a:lstStyle/>
          <a:p>
            <a:r>
              <a:rPr lang="he-IL" sz="1000" dirty="0" smtClean="0"/>
              <a:t>תפריט אפשרויות הקובץ</a:t>
            </a:r>
            <a:endParaRPr lang="he-IL" sz="1000" dirty="0"/>
          </a:p>
        </p:txBody>
      </p:sp>
      <p:sp>
        <p:nvSpPr>
          <p:cNvPr id="3" name="TextBox 2"/>
          <p:cNvSpPr txBox="1"/>
          <p:nvPr/>
        </p:nvSpPr>
        <p:spPr>
          <a:xfrm>
            <a:off x="5868144" y="2074590"/>
            <a:ext cx="2133918" cy="246221"/>
          </a:xfrm>
          <a:prstGeom prst="rect">
            <a:avLst/>
          </a:prstGeom>
          <a:noFill/>
        </p:spPr>
        <p:txBody>
          <a:bodyPr wrap="none" rtlCol="1">
            <a:spAutoFit/>
          </a:bodyPr>
          <a:lstStyle/>
          <a:p>
            <a:r>
              <a:rPr lang="he-IL" sz="1000" dirty="0" smtClean="0"/>
              <a:t>מספר הפעמים שהקובץ הועלה למערכת</a:t>
            </a:r>
            <a:endParaRPr lang="he-IL" sz="1000" dirty="0"/>
          </a:p>
        </p:txBody>
      </p:sp>
      <p:sp>
        <p:nvSpPr>
          <p:cNvPr id="5" name="TextBox 4"/>
          <p:cNvSpPr txBox="1"/>
          <p:nvPr/>
        </p:nvSpPr>
        <p:spPr>
          <a:xfrm>
            <a:off x="3244383" y="6504352"/>
            <a:ext cx="1234633" cy="246221"/>
          </a:xfrm>
          <a:prstGeom prst="rect">
            <a:avLst/>
          </a:prstGeom>
          <a:noFill/>
        </p:spPr>
        <p:txBody>
          <a:bodyPr wrap="none" rtlCol="1">
            <a:spAutoFit/>
          </a:bodyPr>
          <a:lstStyle/>
          <a:p>
            <a:r>
              <a:rPr lang="he-IL" sz="1000" dirty="0" smtClean="0"/>
              <a:t>כפתור לטעינת קבצים</a:t>
            </a:r>
            <a:endParaRPr lang="he-IL" sz="1000" dirty="0"/>
          </a:p>
        </p:txBody>
      </p:sp>
      <p:sp>
        <p:nvSpPr>
          <p:cNvPr id="7" name="TextBox 6"/>
          <p:cNvSpPr txBox="1"/>
          <p:nvPr/>
        </p:nvSpPr>
        <p:spPr>
          <a:xfrm>
            <a:off x="6082773" y="6502370"/>
            <a:ext cx="1875835" cy="246221"/>
          </a:xfrm>
          <a:prstGeom prst="rect">
            <a:avLst/>
          </a:prstGeom>
          <a:noFill/>
        </p:spPr>
        <p:txBody>
          <a:bodyPr wrap="none" rtlCol="1">
            <a:spAutoFit/>
          </a:bodyPr>
          <a:lstStyle/>
          <a:p>
            <a:r>
              <a:rPr lang="he-IL" sz="1000" dirty="0" smtClean="0"/>
              <a:t>ייצוא רשימת התכניות לקובץ אקסל</a:t>
            </a:r>
            <a:endParaRPr lang="he-IL" sz="1000" dirty="0"/>
          </a:p>
        </p:txBody>
      </p:sp>
      <p:sp>
        <p:nvSpPr>
          <p:cNvPr id="8" name="TextBox 7"/>
          <p:cNvSpPr txBox="1"/>
          <p:nvPr/>
        </p:nvSpPr>
        <p:spPr>
          <a:xfrm>
            <a:off x="4896398" y="2304457"/>
            <a:ext cx="1208985" cy="246221"/>
          </a:xfrm>
          <a:prstGeom prst="rect">
            <a:avLst/>
          </a:prstGeom>
          <a:noFill/>
        </p:spPr>
        <p:txBody>
          <a:bodyPr wrap="none" rtlCol="1">
            <a:spAutoFit/>
          </a:bodyPr>
          <a:lstStyle/>
          <a:p>
            <a:r>
              <a:rPr lang="he-IL" sz="1000" dirty="0" smtClean="0"/>
              <a:t>מנוע לחיפוש מתקדם</a:t>
            </a:r>
            <a:endParaRPr lang="he-IL" sz="1000" dirty="0"/>
          </a:p>
        </p:txBody>
      </p:sp>
      <p:cxnSp>
        <p:nvCxnSpPr>
          <p:cNvPr id="41" name="Straight Arrow Connector 40"/>
          <p:cNvCxnSpPr/>
          <p:nvPr/>
        </p:nvCxnSpPr>
        <p:spPr bwMode="auto">
          <a:xfrm flipV="1">
            <a:off x="5796860" y="2564904"/>
            <a:ext cx="0" cy="720080"/>
          </a:xfrm>
          <a:prstGeom prst="straightConnector1">
            <a:avLst/>
          </a:prstGeom>
          <a:solidFill>
            <a:schemeClr val="accent1"/>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42"/>
          <p:cNvCxnSpPr/>
          <p:nvPr/>
        </p:nvCxnSpPr>
        <p:spPr bwMode="auto">
          <a:xfrm flipV="1">
            <a:off x="3196838" y="2550678"/>
            <a:ext cx="7010" cy="1227238"/>
          </a:xfrm>
          <a:prstGeom prst="straightConnector1">
            <a:avLst/>
          </a:prstGeom>
          <a:solidFill>
            <a:schemeClr val="accent1"/>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Elbow Connector 47"/>
          <p:cNvCxnSpPr/>
          <p:nvPr/>
        </p:nvCxnSpPr>
        <p:spPr bwMode="auto">
          <a:xfrm flipV="1">
            <a:off x="4457576" y="6367154"/>
            <a:ext cx="433443" cy="274673"/>
          </a:xfrm>
          <a:prstGeom prst="bentConnector3">
            <a:avLst>
              <a:gd name="adj1" fmla="val 100130"/>
            </a:avLst>
          </a:prstGeom>
          <a:solidFill>
            <a:schemeClr val="accent1"/>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52" name="Elbow Connector 23551"/>
          <p:cNvCxnSpPr/>
          <p:nvPr/>
        </p:nvCxnSpPr>
        <p:spPr bwMode="auto">
          <a:xfrm>
            <a:off x="5580112" y="6367154"/>
            <a:ext cx="519030" cy="274673"/>
          </a:xfrm>
          <a:prstGeom prst="bentConnector3">
            <a:avLst>
              <a:gd name="adj1" fmla="val 1159"/>
            </a:avLst>
          </a:prstGeom>
          <a:solidFill>
            <a:schemeClr val="accent1"/>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70" name="Elbow Connector 23569"/>
          <p:cNvCxnSpPr/>
          <p:nvPr/>
        </p:nvCxnSpPr>
        <p:spPr bwMode="auto">
          <a:xfrm rot="10800000" flipV="1">
            <a:off x="2466754" y="6349051"/>
            <a:ext cx="1261027" cy="134944"/>
          </a:xfrm>
          <a:prstGeom prst="bentConnector3">
            <a:avLst>
              <a:gd name="adj1" fmla="val -256"/>
            </a:avLst>
          </a:prstGeom>
          <a:solidFill>
            <a:schemeClr val="accent1"/>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79" name="TextBox 23578"/>
          <p:cNvSpPr txBox="1"/>
          <p:nvPr/>
        </p:nvSpPr>
        <p:spPr>
          <a:xfrm>
            <a:off x="690050" y="6367154"/>
            <a:ext cx="1824538" cy="246221"/>
          </a:xfrm>
          <a:prstGeom prst="rect">
            <a:avLst/>
          </a:prstGeom>
          <a:noFill/>
        </p:spPr>
        <p:txBody>
          <a:bodyPr wrap="none" rtlCol="1">
            <a:spAutoFit/>
          </a:bodyPr>
          <a:lstStyle/>
          <a:p>
            <a:r>
              <a:rPr lang="he-IL" sz="1000" dirty="0" smtClean="0"/>
              <a:t>תפריט פעולות למספר קבצים יחד</a:t>
            </a:r>
            <a:endParaRPr lang="he-IL" sz="1000" dirty="0"/>
          </a:p>
        </p:txBody>
      </p:sp>
      <p:sp>
        <p:nvSpPr>
          <p:cNvPr id="23580" name="Rectangle 23579"/>
          <p:cNvSpPr/>
          <p:nvPr/>
        </p:nvSpPr>
        <p:spPr>
          <a:xfrm>
            <a:off x="3995936" y="1398813"/>
            <a:ext cx="5070619" cy="584775"/>
          </a:xfrm>
          <a:prstGeom prst="rect">
            <a:avLst/>
          </a:prstGeom>
        </p:spPr>
        <p:txBody>
          <a:bodyPr wrap="none">
            <a:spAutoFit/>
          </a:bodyPr>
          <a:lstStyle/>
          <a:p>
            <a:pPr eaLnBrk="1" hangingPunct="1"/>
            <a:r>
              <a:rPr lang="he-IL" altLang="he-IL" sz="3200" b="1" dirty="0"/>
              <a:t>מערכת קבצים    סייר הקבצים</a:t>
            </a:r>
          </a:p>
        </p:txBody>
      </p:sp>
      <p:cxnSp>
        <p:nvCxnSpPr>
          <p:cNvPr id="23582" name="Straight Arrow Connector 23581"/>
          <p:cNvCxnSpPr/>
          <p:nvPr/>
        </p:nvCxnSpPr>
        <p:spPr bwMode="auto">
          <a:xfrm flipV="1">
            <a:off x="6372199" y="2320811"/>
            <a:ext cx="1" cy="1457106"/>
          </a:xfrm>
          <a:prstGeom prst="straightConnector1">
            <a:avLst/>
          </a:prstGeom>
          <a:solidFill>
            <a:schemeClr val="accent1"/>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3584" name="Picture 23583"/>
          <p:cNvPicPr>
            <a:picLocks noChangeAspect="1"/>
          </p:cNvPicPr>
          <p:nvPr/>
        </p:nvPicPr>
        <p:blipFill>
          <a:blip r:embed="rId5"/>
          <a:stretch>
            <a:fillRect/>
          </a:stretch>
        </p:blipFill>
        <p:spPr>
          <a:xfrm>
            <a:off x="6235027" y="1579004"/>
            <a:ext cx="274344" cy="268247"/>
          </a:xfrm>
          <a:prstGeom prst="rect">
            <a:avLst/>
          </a:prstGeom>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rtl="1" eaLnBrk="1" hangingPunct="1"/>
            <a:r>
              <a:rPr lang="he-IL" altLang="he-IL" sz="3600" smtClean="0"/>
              <a:t>פנל תצוגה</a:t>
            </a:r>
            <a:endParaRPr lang="en-US" altLang="he-IL" sz="3600" smtClean="0"/>
          </a:p>
        </p:txBody>
      </p:sp>
      <p:sp>
        <p:nvSpPr>
          <p:cNvPr id="22531" name="Text Box 4"/>
          <p:cNvSpPr txBox="1">
            <a:spLocks noChangeArrowheads="1"/>
          </p:cNvSpPr>
          <p:nvPr/>
        </p:nvSpPr>
        <p:spPr bwMode="auto">
          <a:xfrm>
            <a:off x="3923928" y="1503142"/>
            <a:ext cx="507061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b="1" dirty="0" smtClean="0"/>
              <a:t>מערכת קבצים    סייר הקבצים</a:t>
            </a:r>
            <a:endParaRPr lang="he-IL" altLang="he-IL" b="1" dirty="0"/>
          </a:p>
        </p:txBody>
      </p:sp>
      <p:pic>
        <p:nvPicPr>
          <p:cNvPr id="22534" name="Picture 8" descr="Head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2364145"/>
            <a:ext cx="9166543" cy="4893647"/>
          </a:xfrm>
          <a:prstGeom prst="rect">
            <a:avLst/>
          </a:prstGeom>
        </p:spPr>
        <p:txBody>
          <a:bodyPr wrap="square">
            <a:spAutoFit/>
          </a:bodyPr>
          <a:lstStyle/>
          <a:p>
            <a:pPr algn="r" rtl="1"/>
            <a:endParaRPr lang="he-IL" sz="1200" dirty="0" smtClean="0"/>
          </a:p>
          <a:p>
            <a:pPr algn="r" rtl="1"/>
            <a:r>
              <a:rPr lang="he-IL" sz="1200" dirty="0" smtClean="0"/>
              <a:t>סייר </a:t>
            </a:r>
            <a:r>
              <a:rPr lang="he-IL" sz="1200" dirty="0"/>
              <a:t>הקבצים מאפשר ניווט בין הספריות השונות </a:t>
            </a:r>
            <a:r>
              <a:rPr lang="he-IL" sz="1200" dirty="0" smtClean="0"/>
              <a:t>בפרויקט. </a:t>
            </a:r>
            <a:endParaRPr lang="en-US" sz="1200" dirty="0" smtClean="0"/>
          </a:p>
          <a:p>
            <a:pPr algn="r" rtl="1"/>
            <a:r>
              <a:rPr lang="he-IL" sz="1200" dirty="0" smtClean="0"/>
              <a:t>לצד שם הספריה מופיעים 2 מספרים. המספר השמאלי מייצג את כמות הקבצים בספריה הראשית, </a:t>
            </a:r>
            <a:endParaRPr lang="en-US" sz="1200" dirty="0" smtClean="0"/>
          </a:p>
          <a:p>
            <a:pPr algn="r" rtl="1"/>
            <a:r>
              <a:rPr lang="he-IL" sz="1200" dirty="0" smtClean="0"/>
              <a:t>המספר הימני מייצג את סך הקבצים בספריה הראשית ובכל תתי התיקיות שתחתיה. </a:t>
            </a:r>
          </a:p>
          <a:p>
            <a:pPr algn="r" rtl="1"/>
            <a:endParaRPr lang="en-US" sz="1200" dirty="0" smtClean="0"/>
          </a:p>
          <a:p>
            <a:pPr algn="r" rtl="1"/>
            <a:endParaRPr lang="he-IL" sz="1200" dirty="0"/>
          </a:p>
          <a:p>
            <a:pPr algn="r" rtl="1"/>
            <a:r>
              <a:rPr lang="he-IL" sz="1200" dirty="0" smtClean="0"/>
              <a:t>הקבצים בתיקייה מוצגים בסדר כרונולוגי כשהגרסא האחרונה שהועלתה (גרסת מערכת) היא היחידה שמוצגת בתיקייה (ניתן לראות את הגרסאות הקודמות דרך תפריט הקובץ-&gt;הסטוריה).</a:t>
            </a:r>
          </a:p>
          <a:p>
            <a:pPr algn="r" rtl="1"/>
            <a:endParaRPr lang="he-IL" sz="1200" dirty="0"/>
          </a:p>
          <a:p>
            <a:pPr algn="r" rtl="1"/>
            <a:r>
              <a:rPr lang="he-IL" sz="1200" dirty="0" smtClean="0"/>
              <a:t>לשונית </a:t>
            </a:r>
            <a:r>
              <a:rPr lang="he-IL" sz="1200" b="1" dirty="0" smtClean="0"/>
              <a:t>חיפוש מתקדם </a:t>
            </a:r>
            <a:r>
              <a:rPr lang="he-IL" sz="1200" dirty="0" smtClean="0"/>
              <a:t>תאפשר חיפוש ממוקד לפי טווח תאריכים, שם הוקבץ, תיאור הקובץ, תוכן, סוג הקובץ, שם שולח ותיקייה.</a:t>
            </a:r>
          </a:p>
          <a:p>
            <a:pPr algn="r" rtl="1"/>
            <a:endParaRPr lang="he-IL" sz="1200" dirty="0"/>
          </a:p>
          <a:p>
            <a:pPr algn="r" rtl="1"/>
            <a:r>
              <a:rPr lang="he-IL" sz="1200" b="1" dirty="0" smtClean="0"/>
              <a:t>תפריט פעולות הקובץ </a:t>
            </a:r>
            <a:r>
              <a:rPr lang="he-IL" sz="1200" dirty="0" smtClean="0"/>
              <a:t>נמצא בצד שמאל בשורת כל קובץ ומאפשר לבצע פעולות על הקובץ בהתאם להרשאות שניתנו בתיקיות (ראה תפריט פעולות הקובץ).</a:t>
            </a:r>
          </a:p>
          <a:p>
            <a:pPr algn="r" rtl="1"/>
            <a:endParaRPr lang="he-IL" sz="1200" dirty="0" smtClean="0"/>
          </a:p>
          <a:p>
            <a:pPr algn="r" rtl="1"/>
            <a:r>
              <a:rPr lang="he-IL" sz="1200" b="1" dirty="0" smtClean="0"/>
              <a:t>תפריט פעולות על קבצים מסומנים </a:t>
            </a:r>
            <a:r>
              <a:rPr lang="he-IL" sz="1200" dirty="0" smtClean="0"/>
              <a:t>מאפשר </a:t>
            </a:r>
            <a:r>
              <a:rPr lang="he-IL" sz="1200" dirty="0"/>
              <a:t>לבצע פעולה על מספר </a:t>
            </a:r>
            <a:r>
              <a:rPr lang="he-IL" sz="1200" dirty="0" smtClean="0"/>
              <a:t>קבצים יחד. </a:t>
            </a:r>
            <a:r>
              <a:rPr lang="he-IL" sz="1200" dirty="0"/>
              <a:t>יש לסמן את הקבצים על ידי לחיצה על שורת הקובץ ולבחור בפעולה </a:t>
            </a:r>
            <a:r>
              <a:rPr lang="he-IL" sz="1200" dirty="0" smtClean="0"/>
              <a:t>הרצויה מהתפריט. לביצוע הפעול יש ללחוץ על כפתור 'בצע</a:t>
            </a:r>
            <a:r>
              <a:rPr lang="he-IL" sz="1200" dirty="0"/>
              <a:t>' </a:t>
            </a:r>
            <a:r>
              <a:rPr lang="he-IL" sz="1200" dirty="0" smtClean="0"/>
              <a:t>.</a:t>
            </a:r>
            <a:endParaRPr lang="he-IL" sz="1200" dirty="0"/>
          </a:p>
          <a:p>
            <a:pPr algn="r" rtl="1"/>
            <a:endParaRPr lang="he-IL" sz="1200" dirty="0" smtClean="0"/>
          </a:p>
          <a:p>
            <a:pPr algn="r" rtl="1"/>
            <a:r>
              <a:rPr lang="he-IL" sz="1200" dirty="0" smtClean="0"/>
              <a:t>כפתור </a:t>
            </a:r>
            <a:r>
              <a:rPr lang="he-IL" sz="1200" b="1" dirty="0" smtClean="0"/>
              <a:t>טעינת קבצים </a:t>
            </a:r>
            <a:r>
              <a:rPr lang="he-IL" sz="1200" dirty="0" smtClean="0"/>
              <a:t>שבתחתית התיקייה יפתח חלון דיאלוג למחשב האישי כדי לבחור את הקבצים להעלאה.</a:t>
            </a:r>
          </a:p>
          <a:p>
            <a:pPr algn="r" rtl="1"/>
            <a:r>
              <a:rPr lang="he-IL" sz="1200" dirty="0" smtClean="0"/>
              <a:t>בזמן טעינת הקבצים נדרש להזין את תאור הקובץ (ניתן להגדיר במערכת שדות נוספים) וניתן לסמן מכותבים לשליחת הודעה בדבר טעינת הקבצים. ההודעה תשלח למכותבים במייל והקבצים ימתינו בעמוד העדכונים 'מה חדש' של כל מכותב.</a:t>
            </a:r>
          </a:p>
          <a:p>
            <a:pPr algn="r" rtl="1"/>
            <a:r>
              <a:rPr lang="he-IL" sz="1200" dirty="0" smtClean="0"/>
              <a:t>בתום טעינת הקבצים יפתח חלון המאפשר לסמן את הקבצים ולשלוח ישירות למכון העתקות.</a:t>
            </a:r>
          </a:p>
          <a:p>
            <a:pPr algn="r" rtl="1"/>
            <a:endParaRPr lang="he-IL" sz="1200" dirty="0" smtClean="0"/>
          </a:p>
          <a:p>
            <a:pPr algn="r" rtl="1"/>
            <a:endParaRPr lang="he-IL" sz="1200" dirty="0" smtClean="0"/>
          </a:p>
          <a:p>
            <a:pPr algn="r" rtl="1"/>
            <a:endParaRPr lang="he-IL" sz="1200" dirty="0" smtClean="0"/>
          </a:p>
          <a:p>
            <a:pPr algn="r" rtl="1"/>
            <a:endParaRPr lang="he-IL" sz="1200" dirty="0" smtClean="0"/>
          </a:p>
          <a:p>
            <a:pPr algn="r" rtl="1"/>
            <a:endParaRPr lang="he-IL" sz="1200" dirty="0"/>
          </a:p>
        </p:txBody>
      </p:sp>
      <p:pic>
        <p:nvPicPr>
          <p:cNvPr id="16" name="Picture 15"/>
          <p:cNvPicPr>
            <a:picLocks noChangeAspect="1"/>
          </p:cNvPicPr>
          <p:nvPr/>
        </p:nvPicPr>
        <p:blipFill>
          <a:blip r:embed="rId3"/>
          <a:stretch>
            <a:fillRect/>
          </a:stretch>
        </p:blipFill>
        <p:spPr>
          <a:xfrm>
            <a:off x="1171687" y="2691748"/>
            <a:ext cx="1447925" cy="586791"/>
          </a:xfrm>
          <a:prstGeom prst="rect">
            <a:avLst/>
          </a:prstGeom>
        </p:spPr>
      </p:pic>
      <p:sp>
        <p:nvSpPr>
          <p:cNvPr id="17" name="TextBox 16"/>
          <p:cNvSpPr txBox="1"/>
          <p:nvPr/>
        </p:nvSpPr>
        <p:spPr>
          <a:xfrm>
            <a:off x="156071" y="2327684"/>
            <a:ext cx="1739579" cy="246221"/>
          </a:xfrm>
          <a:prstGeom prst="rect">
            <a:avLst/>
          </a:prstGeom>
          <a:noFill/>
        </p:spPr>
        <p:txBody>
          <a:bodyPr wrap="none" rtlCol="1">
            <a:spAutoFit/>
          </a:bodyPr>
          <a:lstStyle/>
          <a:p>
            <a:r>
              <a:rPr lang="he-IL" sz="1000" dirty="0" smtClean="0"/>
              <a:t>כמות הקבצים בתיקייה הראשית</a:t>
            </a:r>
            <a:endParaRPr lang="he-IL" sz="1000" dirty="0"/>
          </a:p>
        </p:txBody>
      </p:sp>
      <p:sp>
        <p:nvSpPr>
          <p:cNvPr id="31" name="TextBox 30"/>
          <p:cNvSpPr txBox="1"/>
          <p:nvPr/>
        </p:nvSpPr>
        <p:spPr>
          <a:xfrm>
            <a:off x="2613221" y="2327684"/>
            <a:ext cx="1697901" cy="246221"/>
          </a:xfrm>
          <a:prstGeom prst="rect">
            <a:avLst/>
          </a:prstGeom>
          <a:noFill/>
        </p:spPr>
        <p:txBody>
          <a:bodyPr wrap="none" rtlCol="1">
            <a:spAutoFit/>
          </a:bodyPr>
          <a:lstStyle/>
          <a:p>
            <a:r>
              <a:rPr lang="he-IL" sz="1000" dirty="0" smtClean="0"/>
              <a:t>כמות הקבצים כולל תתי תיקיות</a:t>
            </a:r>
            <a:endParaRPr lang="he-IL" sz="1000" dirty="0"/>
          </a:p>
        </p:txBody>
      </p:sp>
      <p:cxnSp>
        <p:nvCxnSpPr>
          <p:cNvPr id="35" name="Elbow Connector 34"/>
          <p:cNvCxnSpPr/>
          <p:nvPr/>
        </p:nvCxnSpPr>
        <p:spPr bwMode="auto">
          <a:xfrm rot="16200000" flipV="1">
            <a:off x="1931244" y="2457232"/>
            <a:ext cx="240953" cy="228078"/>
          </a:xfrm>
          <a:prstGeom prst="bentConnector2">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Elbow Connector 36"/>
          <p:cNvCxnSpPr/>
          <p:nvPr/>
        </p:nvCxnSpPr>
        <p:spPr bwMode="auto">
          <a:xfrm flipV="1">
            <a:off x="2123729" y="2453489"/>
            <a:ext cx="474616" cy="275409"/>
          </a:xfrm>
          <a:prstGeom prst="bentConnector3">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6" name="Picture 45"/>
          <p:cNvPicPr>
            <a:picLocks noChangeAspect="1"/>
          </p:cNvPicPr>
          <p:nvPr/>
        </p:nvPicPr>
        <p:blipFill>
          <a:blip r:embed="rId4"/>
          <a:stretch>
            <a:fillRect/>
          </a:stretch>
        </p:blipFill>
        <p:spPr>
          <a:xfrm>
            <a:off x="6184893" y="1683489"/>
            <a:ext cx="274344" cy="268247"/>
          </a:xfrm>
          <a:prstGeom prst="rect">
            <a:avLst/>
          </a:prstGeom>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rtl="1" eaLnBrk="1" hangingPunct="1"/>
            <a:r>
              <a:rPr lang="he-IL" altLang="he-IL" sz="3600" smtClean="0"/>
              <a:t>פנל תצוגה</a:t>
            </a:r>
            <a:endParaRPr lang="en-US" altLang="he-IL" sz="3600" smtClean="0"/>
          </a:p>
        </p:txBody>
      </p:sp>
      <p:sp>
        <p:nvSpPr>
          <p:cNvPr id="22531" name="Text Box 4"/>
          <p:cNvSpPr txBox="1">
            <a:spLocks noChangeArrowheads="1"/>
          </p:cNvSpPr>
          <p:nvPr/>
        </p:nvSpPr>
        <p:spPr bwMode="auto">
          <a:xfrm>
            <a:off x="-188836" y="1540000"/>
            <a:ext cx="925125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0"/>
              </a:spcBef>
              <a:buFontTx/>
              <a:buNone/>
            </a:pPr>
            <a:r>
              <a:rPr lang="he-IL" altLang="he-IL" b="1" dirty="0" smtClean="0"/>
              <a:t>מערכת קבצים    קבצים </a:t>
            </a:r>
            <a:r>
              <a:rPr lang="he-IL" altLang="he-IL" b="1" dirty="0" smtClean="0"/>
              <a:t>חדשים/טעינת קבצים/סל מחזור</a:t>
            </a:r>
            <a:endParaRPr lang="he-IL" altLang="he-IL" b="1" dirty="0"/>
          </a:p>
        </p:txBody>
      </p:sp>
      <p:pic>
        <p:nvPicPr>
          <p:cNvPr id="22534" name="Picture 8" descr="Head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43691" y="2203795"/>
            <a:ext cx="8618128" cy="1384995"/>
          </a:xfrm>
          <a:prstGeom prst="rect">
            <a:avLst/>
          </a:prstGeom>
          <a:noFill/>
        </p:spPr>
        <p:txBody>
          <a:bodyPr wrap="none" rtlCol="1">
            <a:spAutoFit/>
          </a:bodyPr>
          <a:lstStyle/>
          <a:p>
            <a:pPr algn="r" rtl="1"/>
            <a:r>
              <a:rPr lang="he-IL" sz="1200" b="1" dirty="0" smtClean="0"/>
              <a:t>קבצים חדשים – </a:t>
            </a:r>
          </a:p>
          <a:p>
            <a:pPr algn="r" rtl="1"/>
            <a:endParaRPr lang="he-IL" sz="1200" b="1" dirty="0" smtClean="0"/>
          </a:p>
          <a:p>
            <a:pPr algn="r" rtl="1"/>
            <a:r>
              <a:rPr lang="he-IL" sz="1200" dirty="0" smtClean="0"/>
              <a:t>רשימת </a:t>
            </a:r>
            <a:r>
              <a:rPr lang="he-IL" sz="1200" dirty="0" smtClean="0"/>
              <a:t>הקבצים החדשים שהועלו למערכת בסדר כרונולוגי. </a:t>
            </a:r>
          </a:p>
          <a:p>
            <a:pPr algn="r" rtl="1"/>
            <a:r>
              <a:rPr lang="he-IL" sz="1200" dirty="0" smtClean="0"/>
              <a:t>ניתן לבצע פעולות על הקובץ באמצעות תפריט אפשרויות הקובץ בצד שמאל, או לסמן קבצים ולבצע פעולה על מספר קבצים יחד באמצעות תפריט</a:t>
            </a:r>
          </a:p>
          <a:p>
            <a:pPr algn="r" rtl="1"/>
            <a:r>
              <a:rPr lang="he-IL" sz="1200" dirty="0" smtClean="0"/>
              <a:t>פעולות על קבצים מסומנים. </a:t>
            </a:r>
          </a:p>
          <a:p>
            <a:pPr algn="r" rtl="1"/>
            <a:r>
              <a:rPr lang="he-IL" sz="1200" dirty="0" smtClean="0"/>
              <a:t>ניתן להפעיל חיפוש מתקדם באמצעות לשונית חיפוש מתקדם. </a:t>
            </a:r>
          </a:p>
          <a:p>
            <a:pPr algn="r" rtl="1"/>
            <a:r>
              <a:rPr lang="he-IL" sz="1200" dirty="0" smtClean="0"/>
              <a:t>ניתן לייצא את הרשימה לקובץ אקסל.</a:t>
            </a:r>
            <a:endParaRPr lang="he-IL" sz="1200" dirty="0"/>
          </a:p>
        </p:txBody>
      </p:sp>
      <p:sp>
        <p:nvSpPr>
          <p:cNvPr id="7" name="TextBox 6"/>
          <p:cNvSpPr txBox="1"/>
          <p:nvPr/>
        </p:nvSpPr>
        <p:spPr>
          <a:xfrm>
            <a:off x="107504" y="3861048"/>
            <a:ext cx="8854315" cy="2492990"/>
          </a:xfrm>
          <a:prstGeom prst="rect">
            <a:avLst/>
          </a:prstGeom>
          <a:noFill/>
        </p:spPr>
        <p:txBody>
          <a:bodyPr wrap="square" rtlCol="1">
            <a:spAutoFit/>
          </a:bodyPr>
          <a:lstStyle/>
          <a:p>
            <a:pPr algn="r" rtl="1"/>
            <a:r>
              <a:rPr lang="he-IL" sz="1200" b="1" dirty="0" smtClean="0"/>
              <a:t>טעינת קבצים –</a:t>
            </a:r>
          </a:p>
          <a:p>
            <a:pPr algn="r" rtl="1"/>
            <a:endParaRPr lang="he-IL" sz="1200" dirty="0" smtClean="0"/>
          </a:p>
          <a:p>
            <a:pPr algn="r" rtl="1"/>
            <a:r>
              <a:rPr lang="he-IL" sz="1200" dirty="0"/>
              <a:t>כפתור </a:t>
            </a:r>
            <a:r>
              <a:rPr lang="he-IL" sz="1200" b="1" dirty="0"/>
              <a:t>טעינת קבצים </a:t>
            </a:r>
            <a:r>
              <a:rPr lang="he-IL" sz="1200" dirty="0" smtClean="0"/>
              <a:t>יפתח </a:t>
            </a:r>
            <a:r>
              <a:rPr lang="he-IL" sz="1200" dirty="0"/>
              <a:t>חלון </a:t>
            </a:r>
            <a:r>
              <a:rPr lang="he-IL" sz="1200" dirty="0" smtClean="0"/>
              <a:t>לבחירת תיקיית היעד ואחריה חלון דיאלוג </a:t>
            </a:r>
            <a:r>
              <a:rPr lang="he-IL" sz="1200" dirty="0"/>
              <a:t>למחשב האישי כדי לבחור את הקבצים להעלאה.</a:t>
            </a:r>
          </a:p>
          <a:p>
            <a:pPr algn="r" rtl="1"/>
            <a:r>
              <a:rPr lang="he-IL" sz="1200" dirty="0"/>
              <a:t>בזמן טעינת הקבצים נדרש להזין את תאור הקובץ (ניתן להגדיר במערכת שדות נוספים) וניתן לסמן מכותבים לשליחת הודעה בדבר טעינת הקבצים</a:t>
            </a:r>
            <a:r>
              <a:rPr lang="he-IL" sz="1200" dirty="0" smtClean="0"/>
              <a:t>.</a:t>
            </a:r>
          </a:p>
          <a:p>
            <a:pPr algn="r" rtl="1"/>
            <a:r>
              <a:rPr lang="he-IL" sz="1200" dirty="0" smtClean="0"/>
              <a:t>ההודעה </a:t>
            </a:r>
            <a:r>
              <a:rPr lang="he-IL" sz="1200" dirty="0"/>
              <a:t>תשלח למכותבים במייל והקבצים ימתינו בעמוד העדכונים 'מה חדש' של כל מכותב.</a:t>
            </a:r>
          </a:p>
          <a:p>
            <a:pPr algn="r" rtl="1"/>
            <a:r>
              <a:rPr lang="he-IL" sz="1200" dirty="0"/>
              <a:t>בתום טעינת הקבצים יפתח חלון המאפשר לסמן את הקבצים ולשלוח ישירות למכון העתקות</a:t>
            </a:r>
            <a:r>
              <a:rPr lang="he-IL" sz="1200" dirty="0" smtClean="0"/>
              <a:t>.</a:t>
            </a:r>
          </a:p>
          <a:p>
            <a:pPr algn="r" rtl="1"/>
            <a:endParaRPr lang="he-IL" sz="1200" dirty="0" smtClean="0"/>
          </a:p>
          <a:p>
            <a:pPr algn="r" rtl="1"/>
            <a:endParaRPr lang="he-IL" sz="1200" dirty="0"/>
          </a:p>
          <a:p>
            <a:pPr lvl="0" algn="r" rtl="1" eaLnBrk="1" hangingPunct="1"/>
            <a:r>
              <a:rPr lang="he-IL" altLang="he-IL" sz="1200" b="1" dirty="0" smtClean="0">
                <a:solidFill>
                  <a:srgbClr val="1D528D"/>
                </a:solidFill>
              </a:rPr>
              <a:t>סל מחזור –</a:t>
            </a:r>
          </a:p>
          <a:p>
            <a:pPr lvl="0" algn="r" rtl="1" eaLnBrk="1" hangingPunct="1"/>
            <a:endParaRPr lang="he-IL" altLang="he-IL" sz="1200" dirty="0" smtClean="0">
              <a:solidFill>
                <a:srgbClr val="1D528D"/>
              </a:solidFill>
            </a:endParaRPr>
          </a:p>
          <a:p>
            <a:pPr lvl="0" algn="r" rtl="1" eaLnBrk="1" hangingPunct="1"/>
            <a:r>
              <a:rPr lang="he-IL" altLang="he-IL" sz="1200" dirty="0" smtClean="0">
                <a:solidFill>
                  <a:srgbClr val="1D528D"/>
                </a:solidFill>
              </a:rPr>
              <a:t>סל המחזור מציג את כל הקבצים שנמחקו מתיקיות המערכת. </a:t>
            </a:r>
          </a:p>
          <a:p>
            <a:pPr lvl="0" algn="r" rtl="1" eaLnBrk="1" hangingPunct="1"/>
            <a:r>
              <a:rPr lang="he-IL" altLang="he-IL" sz="1200" dirty="0" smtClean="0">
                <a:solidFill>
                  <a:srgbClr val="1D528D"/>
                </a:solidFill>
              </a:rPr>
              <a:t>כל משתמש רשאי לראות את הקבצים שנמחקו על ידו בלבד. במידת הצורך ניתן לשחזר את הקובץ חזרה לתיקייה.</a:t>
            </a:r>
            <a:endParaRPr lang="he-IL" altLang="he-IL" sz="1200" dirty="0">
              <a:solidFill>
                <a:srgbClr val="1D528D"/>
              </a:solidFill>
            </a:endParaRPr>
          </a:p>
          <a:p>
            <a:pPr algn="r" rtl="1"/>
            <a:endParaRPr lang="he-IL" sz="1200" dirty="0"/>
          </a:p>
        </p:txBody>
      </p:sp>
      <p:pic>
        <p:nvPicPr>
          <p:cNvPr id="12" name="Picture 11"/>
          <p:cNvPicPr>
            <a:picLocks noChangeAspect="1"/>
          </p:cNvPicPr>
          <p:nvPr/>
        </p:nvPicPr>
        <p:blipFill>
          <a:blip r:embed="rId3"/>
          <a:stretch>
            <a:fillRect/>
          </a:stretch>
        </p:blipFill>
        <p:spPr>
          <a:xfrm>
            <a:off x="6214700" y="1737774"/>
            <a:ext cx="274344" cy="268247"/>
          </a:xfrm>
          <a:prstGeom prst="rect">
            <a:avLst/>
          </a:prstGeom>
        </p:spPr>
      </p:pic>
    </p:spTree>
    <p:extLst>
      <p:ext uri="{BB962C8B-B14F-4D97-AF65-F5344CB8AC3E}">
        <p14:creationId xmlns:p14="http://schemas.microsoft.com/office/powerpoint/2010/main" val="134186800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rtl="1" eaLnBrk="1" hangingPunct="1"/>
            <a:r>
              <a:rPr lang="he-IL" altLang="he-IL" sz="3600" smtClean="0"/>
              <a:t>פנל תצוגה</a:t>
            </a:r>
            <a:endParaRPr lang="en-US" altLang="he-IL" sz="3600" smtClean="0"/>
          </a:p>
        </p:txBody>
      </p:sp>
      <p:sp>
        <p:nvSpPr>
          <p:cNvPr id="22531" name="Text Box 4"/>
          <p:cNvSpPr txBox="1">
            <a:spLocks noChangeArrowheads="1"/>
          </p:cNvSpPr>
          <p:nvPr/>
        </p:nvSpPr>
        <p:spPr bwMode="auto">
          <a:xfrm>
            <a:off x="2680933" y="1451045"/>
            <a:ext cx="628088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0"/>
              </a:spcBef>
              <a:buFontTx/>
              <a:buNone/>
            </a:pPr>
            <a:r>
              <a:rPr lang="he-IL" altLang="he-IL" b="1" dirty="0" smtClean="0"/>
              <a:t>משתמשים וקבוצות    הזמנה לפגישה</a:t>
            </a:r>
            <a:endParaRPr lang="he-IL" altLang="he-IL" b="1" dirty="0"/>
          </a:p>
        </p:txBody>
      </p:sp>
      <p:pic>
        <p:nvPicPr>
          <p:cNvPr id="22534" name="Picture 8" descr="Head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4048862" y="2188991"/>
            <a:ext cx="4912957" cy="3970318"/>
          </a:xfrm>
          <a:prstGeom prst="rect">
            <a:avLst/>
          </a:prstGeom>
          <a:noFill/>
        </p:spPr>
        <p:txBody>
          <a:bodyPr wrap="square" rtlCol="1">
            <a:spAutoFit/>
          </a:bodyPr>
          <a:lstStyle/>
          <a:p>
            <a:pPr algn="r" rtl="1"/>
            <a:r>
              <a:rPr lang="he-IL" sz="1200" dirty="0" smtClean="0"/>
              <a:t>הזמנה לפגישה – רשימת הזמנות לפגישה ששלחתי/כותבתי בהן. </a:t>
            </a:r>
          </a:p>
          <a:p>
            <a:pPr algn="r" rtl="1"/>
            <a:r>
              <a:rPr lang="he-IL" sz="1200" dirty="0"/>
              <a:t>	</a:t>
            </a:r>
            <a:r>
              <a:rPr lang="he-IL" sz="1200" dirty="0" smtClean="0"/>
              <a:t>   בתפריט אפשרויות ההזמנה :</a:t>
            </a:r>
          </a:p>
          <a:p>
            <a:pPr marL="1085850" lvl="2" indent="-171450" algn="r" rtl="1">
              <a:buFont typeface="Arial" panose="020B0604020202020204" pitchFamily="34" charset="0"/>
              <a:buChar char="•"/>
            </a:pPr>
            <a:r>
              <a:rPr lang="he-IL" sz="1200" dirty="0" smtClean="0"/>
              <a:t>הצג הזמנה לפגישה לצפייה בפרטי ההזמנה.   	</a:t>
            </a:r>
          </a:p>
          <a:p>
            <a:pPr marL="1085850" lvl="2" indent="-171450" algn="r" rtl="1">
              <a:buFont typeface="Arial" panose="020B0604020202020204" pitchFamily="34" charset="0"/>
              <a:buChar char="•"/>
            </a:pPr>
            <a:r>
              <a:rPr lang="he-IL" sz="1200" dirty="0" smtClean="0"/>
              <a:t>הורד מסמך להוריד כקובץ למחשב האישי. </a:t>
            </a:r>
          </a:p>
          <a:p>
            <a:pPr marL="1085850" lvl="2" indent="-171450" algn="r" rtl="1">
              <a:buFont typeface="Arial" panose="020B0604020202020204" pitchFamily="34" charset="0"/>
              <a:buChar char="•"/>
            </a:pPr>
            <a:r>
              <a:rPr lang="he-IL" sz="1200" dirty="0" smtClean="0"/>
              <a:t>עריכת הזמנה לפגישה כדי לערוך את פרטי ההזמנה.</a:t>
            </a:r>
          </a:p>
          <a:p>
            <a:pPr marL="1085850" lvl="2" indent="-171450" algn="r" rtl="1">
              <a:buFont typeface="Arial" panose="020B0604020202020204" pitchFamily="34" charset="0"/>
              <a:buChar char="•"/>
            </a:pPr>
            <a:r>
              <a:rPr lang="he-IL" sz="1200" dirty="0" smtClean="0"/>
              <a:t>עדכון סטטוס הזמנה. המרה לסיכום פגישה תעביר את נתוני ההזמנה לפורמט סיכום הפגישה.</a:t>
            </a:r>
          </a:p>
          <a:p>
            <a:pPr marL="1085850" lvl="2" indent="-171450" algn="r" rtl="1">
              <a:buFont typeface="Arial" panose="020B0604020202020204" pitchFamily="34" charset="0"/>
              <a:buChar char="•"/>
            </a:pPr>
            <a:r>
              <a:rPr lang="he-IL" sz="1200" dirty="0" smtClean="0"/>
              <a:t>מחק הזמנה לפגישה כדי למחוק את ההזמנה מהמערכת.</a:t>
            </a:r>
          </a:p>
          <a:p>
            <a:pPr algn="r" rtl="1"/>
            <a:endParaRPr lang="he-IL" sz="1200" dirty="0" smtClean="0"/>
          </a:p>
          <a:p>
            <a:pPr algn="r" rtl="1"/>
            <a:r>
              <a:rPr lang="he-IL" sz="1200" dirty="0"/>
              <a:t>	 </a:t>
            </a:r>
            <a:r>
              <a:rPr lang="he-IL" sz="1200" dirty="0" smtClean="0"/>
              <a:t>  לשונית חיפוש מתקדם תאשר חיפוש ממוקד לפי טווח 	   	   תאריכים, נושא הזמנה, מילות חיפוש, שם המזמין, מוזמנים 	   	   מכותבים ומספר הזמנה.</a:t>
            </a:r>
          </a:p>
          <a:p>
            <a:pPr algn="r" rtl="1"/>
            <a:endParaRPr lang="he-IL" sz="1200" dirty="0"/>
          </a:p>
          <a:p>
            <a:pPr algn="r" rtl="1"/>
            <a:endParaRPr lang="he-IL" sz="1200" dirty="0" smtClean="0"/>
          </a:p>
          <a:p>
            <a:pPr algn="r" rtl="1"/>
            <a:endParaRPr lang="he-IL" sz="1200" dirty="0" smtClean="0"/>
          </a:p>
          <a:p>
            <a:pPr algn="r" rtl="1"/>
            <a:endParaRPr lang="he-IL" sz="1200" dirty="0"/>
          </a:p>
          <a:p>
            <a:pPr algn="r" rtl="1"/>
            <a:endParaRPr lang="he-IL" sz="1200" dirty="0" smtClean="0"/>
          </a:p>
          <a:p>
            <a:pPr algn="r" rtl="1"/>
            <a:endParaRPr lang="he-IL" sz="1200" dirty="0"/>
          </a:p>
          <a:p>
            <a:pPr algn="r" rtl="1"/>
            <a:endParaRPr lang="he-IL" sz="1200" dirty="0" smtClean="0"/>
          </a:p>
          <a:p>
            <a:pPr algn="r" rtl="1"/>
            <a:endParaRPr lang="he-IL" sz="1200" dirty="0"/>
          </a:p>
          <a:p>
            <a:pPr algn="r" rtl="1"/>
            <a:r>
              <a:rPr lang="he-IL" sz="1200" dirty="0" smtClean="0"/>
              <a:t> </a:t>
            </a:r>
            <a:endParaRPr lang="he-IL" sz="1200" dirty="0"/>
          </a:p>
        </p:txBody>
      </p:sp>
      <p:pic>
        <p:nvPicPr>
          <p:cNvPr id="13" name="Picture 12"/>
          <p:cNvPicPr>
            <a:picLocks noChangeAspect="1"/>
          </p:cNvPicPr>
          <p:nvPr/>
        </p:nvPicPr>
        <p:blipFill>
          <a:blip r:embed="rId3"/>
          <a:stretch>
            <a:fillRect/>
          </a:stretch>
        </p:blipFill>
        <p:spPr>
          <a:xfrm>
            <a:off x="761212" y="2184959"/>
            <a:ext cx="3211353" cy="1748481"/>
          </a:xfrm>
          <a:prstGeom prst="rect">
            <a:avLst/>
          </a:prstGeom>
        </p:spPr>
      </p:pic>
      <p:pic>
        <p:nvPicPr>
          <p:cNvPr id="17" name="Picture 16"/>
          <p:cNvPicPr>
            <a:picLocks noChangeAspect="1"/>
          </p:cNvPicPr>
          <p:nvPr/>
        </p:nvPicPr>
        <p:blipFill>
          <a:blip r:embed="rId4"/>
          <a:stretch>
            <a:fillRect/>
          </a:stretch>
        </p:blipFill>
        <p:spPr>
          <a:xfrm>
            <a:off x="4860032" y="4523814"/>
            <a:ext cx="985196" cy="194991"/>
          </a:xfrm>
          <a:prstGeom prst="rect">
            <a:avLst/>
          </a:prstGeom>
        </p:spPr>
      </p:pic>
      <p:sp>
        <p:nvSpPr>
          <p:cNvPr id="18" name="TextBox 17"/>
          <p:cNvSpPr txBox="1"/>
          <p:nvPr/>
        </p:nvSpPr>
        <p:spPr>
          <a:xfrm>
            <a:off x="-1" y="4484450"/>
            <a:ext cx="8961819" cy="2492990"/>
          </a:xfrm>
          <a:prstGeom prst="rect">
            <a:avLst/>
          </a:prstGeom>
          <a:noFill/>
        </p:spPr>
        <p:txBody>
          <a:bodyPr wrap="square" rtlCol="1">
            <a:spAutoFit/>
          </a:bodyPr>
          <a:lstStyle/>
          <a:p>
            <a:pPr algn="r" rtl="1"/>
            <a:r>
              <a:rPr lang="he-IL" sz="1200" dirty="0"/>
              <a:t>שליחת הזמנה – תתבצע על ידי </a:t>
            </a:r>
            <a:r>
              <a:rPr lang="he-IL" sz="1200" dirty="0" smtClean="0"/>
              <a:t>לחיצה על </a:t>
            </a:r>
            <a:r>
              <a:rPr lang="he-IL" sz="1200" dirty="0"/>
              <a:t>כפתור                         </a:t>
            </a:r>
            <a:endParaRPr lang="he-IL" sz="1200" dirty="0" smtClean="0"/>
          </a:p>
          <a:p>
            <a:pPr algn="r" rtl="1"/>
            <a:r>
              <a:rPr lang="he-IL" sz="1200" dirty="0"/>
              <a:t> </a:t>
            </a:r>
            <a:r>
              <a:rPr lang="he-IL" sz="1200" dirty="0" smtClean="0"/>
              <a:t>                      שנמצא </a:t>
            </a:r>
            <a:r>
              <a:rPr lang="he-IL" sz="1200" dirty="0"/>
              <a:t>בצד השמאלי </a:t>
            </a:r>
            <a:r>
              <a:rPr lang="he-IL" sz="1200" dirty="0" smtClean="0"/>
              <a:t>העליון של העמוד.</a:t>
            </a:r>
          </a:p>
          <a:p>
            <a:pPr algn="r" rtl="1"/>
            <a:r>
              <a:rPr lang="he-IL" sz="1200" dirty="0"/>
              <a:t>	</a:t>
            </a:r>
            <a:r>
              <a:rPr lang="he-IL" sz="1200" dirty="0" smtClean="0"/>
              <a:t>  יש למלא את פרטי ההזמנה. לחיצה על כפתור </a:t>
            </a:r>
          </a:p>
          <a:p>
            <a:pPr algn="r" rtl="1"/>
            <a:r>
              <a:rPr lang="he-IL" sz="1200" dirty="0"/>
              <a:t>	</a:t>
            </a:r>
            <a:r>
              <a:rPr lang="he-IL" sz="1200" dirty="0" smtClean="0"/>
              <a:t>  מוזמנים תפתח את רשימת המשתמשים. ניתן </a:t>
            </a:r>
          </a:p>
          <a:p>
            <a:pPr algn="r" rtl="1"/>
            <a:r>
              <a:rPr lang="he-IL" sz="1200" dirty="0"/>
              <a:t>	</a:t>
            </a:r>
            <a:r>
              <a:rPr lang="he-IL" sz="1200" dirty="0" smtClean="0"/>
              <a:t>  לשלוח הזמנה למכותבים חיצוניים על ידי לחיצה על</a:t>
            </a:r>
          </a:p>
          <a:p>
            <a:pPr algn="r" rtl="1"/>
            <a:r>
              <a:rPr lang="he-IL" sz="1200" dirty="0"/>
              <a:t>	</a:t>
            </a:r>
            <a:r>
              <a:rPr lang="he-IL" sz="1200" dirty="0" smtClean="0"/>
              <a:t>  כפתור מכותבים חיצוניים. לצד כל מכותב יש לבחור</a:t>
            </a:r>
          </a:p>
          <a:p>
            <a:pPr algn="r" rtl="1"/>
            <a:r>
              <a:rPr lang="he-IL" sz="1200" dirty="0"/>
              <a:t> </a:t>
            </a:r>
            <a:r>
              <a:rPr lang="he-IL" sz="1200" dirty="0" smtClean="0"/>
              <a:t>                      שליחת ההזמנה, לידיעה, הודעת </a:t>
            </a:r>
            <a:r>
              <a:rPr lang="en-US" sz="1200" dirty="0" smtClean="0"/>
              <a:t>SMS</a:t>
            </a:r>
            <a:r>
              <a:rPr lang="he-IL" sz="1200" dirty="0" smtClean="0"/>
              <a:t>, </a:t>
            </a:r>
          </a:p>
          <a:p>
            <a:pPr algn="r" rtl="1"/>
            <a:r>
              <a:rPr lang="he-IL" sz="1200" dirty="0" smtClean="0"/>
              <a:t>	  זימון ללוח השנה.</a:t>
            </a:r>
          </a:p>
          <a:p>
            <a:pPr algn="r" rtl="1"/>
            <a:r>
              <a:rPr lang="he-IL" sz="1200" dirty="0"/>
              <a:t>	</a:t>
            </a:r>
            <a:r>
              <a:rPr lang="he-IL" sz="1200" dirty="0" smtClean="0"/>
              <a:t>  </a:t>
            </a:r>
          </a:p>
          <a:p>
            <a:pPr algn="r" rtl="1"/>
            <a:endParaRPr lang="he-IL" sz="1200" dirty="0"/>
          </a:p>
          <a:p>
            <a:pPr algn="r" rtl="1"/>
            <a:endParaRPr lang="he-IL" dirty="0"/>
          </a:p>
          <a:p>
            <a:endParaRPr lang="he-IL" dirty="0"/>
          </a:p>
        </p:txBody>
      </p:sp>
      <p:pic>
        <p:nvPicPr>
          <p:cNvPr id="19" name="Picture 18"/>
          <p:cNvPicPr>
            <a:picLocks noChangeAspect="1"/>
          </p:cNvPicPr>
          <p:nvPr/>
        </p:nvPicPr>
        <p:blipFill>
          <a:blip r:embed="rId5"/>
          <a:stretch>
            <a:fillRect/>
          </a:stretch>
        </p:blipFill>
        <p:spPr>
          <a:xfrm>
            <a:off x="248161" y="4365104"/>
            <a:ext cx="4323839" cy="2503996"/>
          </a:xfrm>
          <a:prstGeom prst="rect">
            <a:avLst/>
          </a:prstGeom>
        </p:spPr>
      </p:pic>
      <p:pic>
        <p:nvPicPr>
          <p:cNvPr id="20" name="Picture 19"/>
          <p:cNvPicPr>
            <a:picLocks noChangeAspect="1"/>
          </p:cNvPicPr>
          <p:nvPr/>
        </p:nvPicPr>
        <p:blipFill>
          <a:blip r:embed="rId6"/>
          <a:stretch>
            <a:fillRect/>
          </a:stretch>
        </p:blipFill>
        <p:spPr>
          <a:xfrm>
            <a:off x="5676900" y="6124998"/>
            <a:ext cx="2141406" cy="693480"/>
          </a:xfrm>
          <a:prstGeom prst="rect">
            <a:avLst/>
          </a:prstGeom>
        </p:spPr>
      </p:pic>
      <p:pic>
        <p:nvPicPr>
          <p:cNvPr id="21" name="Picture 20"/>
          <p:cNvPicPr>
            <a:picLocks noChangeAspect="1"/>
          </p:cNvPicPr>
          <p:nvPr/>
        </p:nvPicPr>
        <p:blipFill>
          <a:blip r:embed="rId7"/>
          <a:stretch>
            <a:fillRect/>
          </a:stretch>
        </p:blipFill>
        <p:spPr>
          <a:xfrm>
            <a:off x="5384449" y="1645239"/>
            <a:ext cx="274344" cy="268247"/>
          </a:xfrm>
          <a:prstGeom prst="rect">
            <a:avLst/>
          </a:prstGeom>
        </p:spPr>
      </p:pic>
    </p:spTree>
    <p:extLst>
      <p:ext uri="{BB962C8B-B14F-4D97-AF65-F5344CB8AC3E}">
        <p14:creationId xmlns:p14="http://schemas.microsoft.com/office/powerpoint/2010/main" val="932827945"/>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rtl="1" eaLnBrk="1" hangingPunct="1"/>
            <a:r>
              <a:rPr lang="he-IL" altLang="he-IL" sz="3600" smtClean="0"/>
              <a:t>פנל תצוגה</a:t>
            </a:r>
            <a:endParaRPr lang="en-US" altLang="he-IL" sz="3600" smtClean="0"/>
          </a:p>
        </p:txBody>
      </p:sp>
      <p:sp>
        <p:nvSpPr>
          <p:cNvPr id="22531" name="Text Box 4"/>
          <p:cNvSpPr txBox="1">
            <a:spLocks noChangeArrowheads="1"/>
          </p:cNvSpPr>
          <p:nvPr/>
        </p:nvSpPr>
        <p:spPr bwMode="auto">
          <a:xfrm>
            <a:off x="2926192" y="1451045"/>
            <a:ext cx="603562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0"/>
              </a:spcBef>
              <a:buFontTx/>
              <a:buNone/>
            </a:pPr>
            <a:r>
              <a:rPr lang="he-IL" altLang="he-IL" b="1" dirty="0" smtClean="0"/>
              <a:t>משתמשים וקבוצות    סיכומי פגישה</a:t>
            </a:r>
            <a:endParaRPr lang="he-IL" altLang="he-IL" b="1" dirty="0"/>
          </a:p>
        </p:txBody>
      </p:sp>
      <p:pic>
        <p:nvPicPr>
          <p:cNvPr id="22534" name="Picture 8" descr="Head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90"/>
            <a:ext cx="914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036842" y="4722067"/>
            <a:ext cx="6982107" cy="830997"/>
          </a:xfrm>
          <a:prstGeom prst="rect">
            <a:avLst/>
          </a:prstGeom>
        </p:spPr>
        <p:txBody>
          <a:bodyPr wrap="square">
            <a:spAutoFit/>
          </a:bodyPr>
          <a:lstStyle/>
          <a:p>
            <a:pPr algn="r" rtl="1"/>
            <a:r>
              <a:rPr lang="he-IL" sz="1200" dirty="0" smtClean="0"/>
              <a:t>הוספת סיכום פגישה - תתבצע </a:t>
            </a:r>
            <a:r>
              <a:rPr lang="he-IL" sz="1200" dirty="0"/>
              <a:t>על ידי לחיצה על כפתור       </a:t>
            </a:r>
            <a:r>
              <a:rPr lang="he-IL" sz="1200" dirty="0" smtClean="0"/>
              <a:t>                 שנמצא </a:t>
            </a:r>
            <a:r>
              <a:rPr lang="he-IL" sz="1200" dirty="0"/>
              <a:t>בצד השמאלי העליון </a:t>
            </a:r>
            <a:r>
              <a:rPr lang="he-IL" sz="1200" dirty="0" smtClean="0"/>
              <a:t>של העמוד. סיכום הפגישה מחולק ל- 3 חלקים. </a:t>
            </a:r>
            <a:endParaRPr lang="he-IL" sz="1200" dirty="0"/>
          </a:p>
          <a:p>
            <a:pPr algn="r" rtl="1"/>
            <a:endParaRPr lang="he-IL" sz="1200" dirty="0"/>
          </a:p>
          <a:p>
            <a:pPr algn="r" rtl="1"/>
            <a:r>
              <a:rPr lang="he-IL" sz="1200" dirty="0"/>
              <a:t>	</a:t>
            </a:r>
            <a:endParaRPr lang="he-IL" dirty="0"/>
          </a:p>
        </p:txBody>
      </p:sp>
      <p:sp>
        <p:nvSpPr>
          <p:cNvPr id="5" name="TextBox 4"/>
          <p:cNvSpPr txBox="1"/>
          <p:nvPr/>
        </p:nvSpPr>
        <p:spPr>
          <a:xfrm>
            <a:off x="3456786" y="2120007"/>
            <a:ext cx="5505033" cy="1200329"/>
          </a:xfrm>
          <a:prstGeom prst="rect">
            <a:avLst/>
          </a:prstGeom>
          <a:noFill/>
        </p:spPr>
        <p:txBody>
          <a:bodyPr wrap="none" rtlCol="1">
            <a:spAutoFit/>
          </a:bodyPr>
          <a:lstStyle/>
          <a:p>
            <a:pPr algn="r" rtl="1"/>
            <a:r>
              <a:rPr lang="he-IL" sz="1200" dirty="0" smtClean="0"/>
              <a:t>סיכומי פגישה – רשימת סיכומי הפגישה ששלחתי/כותבתי בהם. </a:t>
            </a:r>
          </a:p>
          <a:p>
            <a:pPr algn="r" rtl="1"/>
            <a:r>
              <a:rPr lang="he-IL" sz="1200" dirty="0" smtClean="0"/>
              <a:t>	 בתפריט אפשרויות הסיכום :</a:t>
            </a:r>
          </a:p>
          <a:p>
            <a:pPr marL="1085850" lvl="2" indent="-171450" algn="r" rtl="1">
              <a:buFont typeface="Arial" panose="020B0604020202020204" pitchFamily="34" charset="0"/>
              <a:buChar char="•"/>
            </a:pPr>
            <a:r>
              <a:rPr lang="he-IL" sz="1200" dirty="0" smtClean="0"/>
              <a:t>הצג סיכום פגישה להצגת הסיכום בפורמט </a:t>
            </a:r>
            <a:r>
              <a:rPr lang="en-US" sz="1200" dirty="0" smtClean="0"/>
              <a:t>HTML</a:t>
            </a:r>
            <a:r>
              <a:rPr lang="he-IL" sz="1200" dirty="0" smtClean="0"/>
              <a:t>,</a:t>
            </a:r>
          </a:p>
          <a:p>
            <a:pPr marL="1085850" lvl="2" indent="-171450" algn="r" rtl="1">
              <a:buFont typeface="Arial" panose="020B0604020202020204" pitchFamily="34" charset="0"/>
              <a:buChar char="•"/>
            </a:pPr>
            <a:r>
              <a:rPr lang="he-IL" sz="1200" dirty="0" smtClean="0"/>
              <a:t>הצג </a:t>
            </a:r>
            <a:r>
              <a:rPr lang="en-US" sz="1200" dirty="0" smtClean="0"/>
              <a:t>PDF</a:t>
            </a:r>
            <a:r>
              <a:rPr lang="he-IL" sz="1200" dirty="0" smtClean="0"/>
              <a:t> מקור כדי לצפות בסיכום כפי שנשלח בזמן ההפצה.</a:t>
            </a:r>
          </a:p>
          <a:p>
            <a:pPr marL="1085850" lvl="2" indent="-171450" algn="r" rtl="1">
              <a:buFont typeface="Arial" panose="020B0604020202020204" pitchFamily="34" charset="0"/>
              <a:buChar char="•"/>
            </a:pPr>
            <a:r>
              <a:rPr lang="he-IL" sz="1200" dirty="0" smtClean="0"/>
              <a:t>צור </a:t>
            </a:r>
            <a:r>
              <a:rPr lang="en-US" sz="1200" dirty="0" smtClean="0"/>
              <a:t>PDF</a:t>
            </a:r>
            <a:r>
              <a:rPr lang="he-IL" sz="1200" dirty="0" smtClean="0"/>
              <a:t> למצב נוכחי הכולל עדכוני דיווחי משימות, הערות ושינויים.</a:t>
            </a:r>
          </a:p>
          <a:p>
            <a:pPr marL="1085850" lvl="2" indent="-171450" algn="r" rtl="1">
              <a:buFont typeface="Arial" panose="020B0604020202020204" pitchFamily="34" charset="0"/>
              <a:buChar char="•"/>
            </a:pPr>
            <a:r>
              <a:rPr lang="he-IL" sz="1200" dirty="0" smtClean="0"/>
              <a:t>שכפול סיכום פגישה כדי לפתוח סיכום חדש מבוסס על הסיכום הקודם.</a:t>
            </a:r>
            <a:endParaRPr lang="he-IL" sz="1200" dirty="0"/>
          </a:p>
        </p:txBody>
      </p:sp>
      <p:pic>
        <p:nvPicPr>
          <p:cNvPr id="6" name="Picture 5"/>
          <p:cNvPicPr>
            <a:picLocks noChangeAspect="1"/>
          </p:cNvPicPr>
          <p:nvPr/>
        </p:nvPicPr>
        <p:blipFill>
          <a:blip r:embed="rId3"/>
          <a:stretch>
            <a:fillRect/>
          </a:stretch>
        </p:blipFill>
        <p:spPr>
          <a:xfrm>
            <a:off x="897237" y="1878269"/>
            <a:ext cx="2192906" cy="1442067"/>
          </a:xfrm>
          <a:prstGeom prst="rect">
            <a:avLst/>
          </a:prstGeom>
        </p:spPr>
      </p:pic>
      <p:pic>
        <p:nvPicPr>
          <p:cNvPr id="7" name="Picture 6"/>
          <p:cNvPicPr>
            <a:picLocks noChangeAspect="1"/>
          </p:cNvPicPr>
          <p:nvPr/>
        </p:nvPicPr>
        <p:blipFill>
          <a:blip r:embed="rId4"/>
          <a:stretch>
            <a:fillRect/>
          </a:stretch>
        </p:blipFill>
        <p:spPr>
          <a:xfrm>
            <a:off x="4759399" y="4776856"/>
            <a:ext cx="905669" cy="223477"/>
          </a:xfrm>
          <a:prstGeom prst="rect">
            <a:avLst/>
          </a:prstGeom>
        </p:spPr>
      </p:pic>
      <p:pic>
        <p:nvPicPr>
          <p:cNvPr id="10" name="Picture 9"/>
          <p:cNvPicPr>
            <a:picLocks noChangeAspect="1"/>
          </p:cNvPicPr>
          <p:nvPr/>
        </p:nvPicPr>
        <p:blipFill>
          <a:blip r:embed="rId5"/>
          <a:stretch>
            <a:fillRect/>
          </a:stretch>
        </p:blipFill>
        <p:spPr>
          <a:xfrm>
            <a:off x="4419217" y="5324948"/>
            <a:ext cx="4419983" cy="327688"/>
          </a:xfrm>
          <a:prstGeom prst="rect">
            <a:avLst/>
          </a:prstGeom>
        </p:spPr>
      </p:pic>
      <p:sp>
        <p:nvSpPr>
          <p:cNvPr id="14" name="TextBox 13"/>
          <p:cNvSpPr txBox="1"/>
          <p:nvPr/>
        </p:nvSpPr>
        <p:spPr>
          <a:xfrm>
            <a:off x="7494405" y="6186388"/>
            <a:ext cx="1438214" cy="246221"/>
          </a:xfrm>
          <a:prstGeom prst="rect">
            <a:avLst/>
          </a:prstGeom>
          <a:noFill/>
        </p:spPr>
        <p:txBody>
          <a:bodyPr wrap="none" rtlCol="1">
            <a:spAutoFit/>
          </a:bodyPr>
          <a:lstStyle/>
          <a:p>
            <a:pPr algn="r" rtl="1"/>
            <a:r>
              <a:rPr lang="he-IL" sz="1000" dirty="0" smtClean="0"/>
              <a:t>פרטי הפגישה ועקרי הדיון</a:t>
            </a:r>
            <a:endParaRPr lang="he-IL" sz="1000" dirty="0"/>
          </a:p>
        </p:txBody>
      </p:sp>
      <p:cxnSp>
        <p:nvCxnSpPr>
          <p:cNvPr id="23" name="Straight Arrow Connector 22"/>
          <p:cNvCxnSpPr>
            <a:endCxn id="14" idx="0"/>
          </p:cNvCxnSpPr>
          <p:nvPr/>
        </p:nvCxnSpPr>
        <p:spPr bwMode="auto">
          <a:xfrm flipH="1">
            <a:off x="8213512" y="5683079"/>
            <a:ext cx="1696" cy="50330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p:cNvSpPr txBox="1"/>
          <p:nvPr/>
        </p:nvSpPr>
        <p:spPr>
          <a:xfrm>
            <a:off x="5665068" y="6525344"/>
            <a:ext cx="1691489" cy="246221"/>
          </a:xfrm>
          <a:prstGeom prst="rect">
            <a:avLst/>
          </a:prstGeom>
          <a:noFill/>
        </p:spPr>
        <p:txBody>
          <a:bodyPr wrap="none" rtlCol="1">
            <a:spAutoFit/>
          </a:bodyPr>
          <a:lstStyle/>
          <a:p>
            <a:r>
              <a:rPr lang="he-IL" sz="1000" dirty="0" smtClean="0"/>
              <a:t>טבלת משימות/הערות/החלטות</a:t>
            </a:r>
            <a:endParaRPr lang="he-IL" sz="1000" dirty="0"/>
          </a:p>
        </p:txBody>
      </p:sp>
      <p:cxnSp>
        <p:nvCxnSpPr>
          <p:cNvPr id="26" name="Straight Arrow Connector 25"/>
          <p:cNvCxnSpPr/>
          <p:nvPr/>
        </p:nvCxnSpPr>
        <p:spPr bwMode="auto">
          <a:xfrm>
            <a:off x="6689455" y="5683079"/>
            <a:ext cx="0" cy="66715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26"/>
          <p:cNvSpPr txBox="1"/>
          <p:nvPr/>
        </p:nvSpPr>
        <p:spPr>
          <a:xfrm>
            <a:off x="3947317" y="6110816"/>
            <a:ext cx="1624163" cy="246221"/>
          </a:xfrm>
          <a:prstGeom prst="rect">
            <a:avLst/>
          </a:prstGeom>
          <a:noFill/>
        </p:spPr>
        <p:txBody>
          <a:bodyPr wrap="square" rtlCol="1">
            <a:spAutoFit/>
          </a:bodyPr>
          <a:lstStyle/>
          <a:p>
            <a:r>
              <a:rPr lang="he-IL" sz="1000" dirty="0" smtClean="0"/>
              <a:t>שמירה/העברה לאישור/הפצה</a:t>
            </a:r>
            <a:endParaRPr lang="he-IL" sz="1000" dirty="0"/>
          </a:p>
        </p:txBody>
      </p:sp>
      <p:cxnSp>
        <p:nvCxnSpPr>
          <p:cNvPr id="29" name="Straight Arrow Connector 28"/>
          <p:cNvCxnSpPr/>
          <p:nvPr/>
        </p:nvCxnSpPr>
        <p:spPr bwMode="auto">
          <a:xfrm>
            <a:off x="5004048" y="5652636"/>
            <a:ext cx="0" cy="36401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0"/>
          <p:cNvPicPr>
            <a:picLocks noChangeAspect="1"/>
          </p:cNvPicPr>
          <p:nvPr/>
        </p:nvPicPr>
        <p:blipFill>
          <a:blip r:embed="rId6"/>
          <a:stretch>
            <a:fillRect/>
          </a:stretch>
        </p:blipFill>
        <p:spPr>
          <a:xfrm>
            <a:off x="5390724" y="1638435"/>
            <a:ext cx="274344" cy="268247"/>
          </a:xfrm>
          <a:prstGeom prst="rect">
            <a:avLst/>
          </a:prstGeom>
        </p:spPr>
      </p:pic>
      <p:sp>
        <p:nvSpPr>
          <p:cNvPr id="33" name="Rectangle 32"/>
          <p:cNvSpPr/>
          <p:nvPr/>
        </p:nvSpPr>
        <p:spPr>
          <a:xfrm>
            <a:off x="4448867" y="3454716"/>
            <a:ext cx="4572000" cy="830997"/>
          </a:xfrm>
          <a:prstGeom prst="rect">
            <a:avLst/>
          </a:prstGeom>
        </p:spPr>
        <p:txBody>
          <a:bodyPr>
            <a:spAutoFit/>
          </a:bodyPr>
          <a:lstStyle/>
          <a:p>
            <a:pPr lvl="0" algn="r" rtl="1"/>
            <a:r>
              <a:rPr lang="he-IL" sz="1200" dirty="0">
                <a:solidFill>
                  <a:srgbClr val="1D528D"/>
                </a:solidFill>
              </a:rPr>
              <a:t>חיפוש מתקדם – לשונית חיפוש מתקדם תאפשר חיפוש ממוקד לפי 	  טווח תאריכים/נושא </a:t>
            </a:r>
            <a:r>
              <a:rPr lang="he-IL" sz="1200" dirty="0" smtClean="0">
                <a:solidFill>
                  <a:srgbClr val="1D528D"/>
                </a:solidFill>
              </a:rPr>
              <a:t>הפגישה/מילות חיפוש/שם </a:t>
            </a:r>
          </a:p>
          <a:p>
            <a:pPr lvl="0" algn="r" rtl="1"/>
            <a:r>
              <a:rPr lang="he-IL" sz="1200" dirty="0">
                <a:solidFill>
                  <a:srgbClr val="1D528D"/>
                </a:solidFill>
              </a:rPr>
              <a:t>	 </a:t>
            </a:r>
            <a:r>
              <a:rPr lang="he-IL" sz="1200" dirty="0" smtClean="0">
                <a:solidFill>
                  <a:srgbClr val="1D528D"/>
                </a:solidFill>
              </a:rPr>
              <a:t> המזמין/מכותבים/שם השולח/גורם מאשר/מכותבי</a:t>
            </a:r>
          </a:p>
          <a:p>
            <a:pPr lvl="0" algn="r" rtl="1"/>
            <a:r>
              <a:rPr lang="he-IL" sz="1200" dirty="0">
                <a:solidFill>
                  <a:srgbClr val="1D528D"/>
                </a:solidFill>
              </a:rPr>
              <a:t>	</a:t>
            </a:r>
            <a:r>
              <a:rPr lang="he-IL" sz="1200" dirty="0" smtClean="0">
                <a:solidFill>
                  <a:srgbClr val="1D528D"/>
                </a:solidFill>
              </a:rPr>
              <a:t>  משימות/מספר סיכום פגישה. </a:t>
            </a:r>
            <a:r>
              <a:rPr lang="he-IL" sz="1200" dirty="0">
                <a:solidFill>
                  <a:srgbClr val="1D528D"/>
                </a:solidFill>
              </a:rPr>
              <a:t>	</a:t>
            </a:r>
          </a:p>
        </p:txBody>
      </p:sp>
      <p:pic>
        <p:nvPicPr>
          <p:cNvPr id="34" name="Picture 33"/>
          <p:cNvPicPr>
            <a:picLocks noChangeAspect="1"/>
          </p:cNvPicPr>
          <p:nvPr/>
        </p:nvPicPr>
        <p:blipFill>
          <a:blip r:embed="rId7"/>
          <a:stretch>
            <a:fillRect/>
          </a:stretch>
        </p:blipFill>
        <p:spPr>
          <a:xfrm>
            <a:off x="45892" y="3555525"/>
            <a:ext cx="4928238" cy="931353"/>
          </a:xfrm>
          <a:prstGeom prst="rect">
            <a:avLst/>
          </a:prstGeom>
        </p:spPr>
      </p:pic>
    </p:spTree>
    <p:extLst>
      <p:ext uri="{BB962C8B-B14F-4D97-AF65-F5344CB8AC3E}">
        <p14:creationId xmlns:p14="http://schemas.microsoft.com/office/powerpoint/2010/main" val="3482285575"/>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rtl="1" eaLnBrk="1" hangingPunct="1"/>
            <a:r>
              <a:rPr lang="he-IL" altLang="he-IL" sz="3600" smtClean="0"/>
              <a:t>פנל תצוגה</a:t>
            </a:r>
            <a:endParaRPr lang="en-US" altLang="he-IL" sz="3600" smtClean="0"/>
          </a:p>
        </p:txBody>
      </p:sp>
      <p:sp>
        <p:nvSpPr>
          <p:cNvPr id="22531" name="Text Box 4"/>
          <p:cNvSpPr txBox="1">
            <a:spLocks noChangeArrowheads="1"/>
          </p:cNvSpPr>
          <p:nvPr/>
        </p:nvSpPr>
        <p:spPr bwMode="auto">
          <a:xfrm>
            <a:off x="2926192" y="1451045"/>
            <a:ext cx="603562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0"/>
              </a:spcBef>
              <a:buFontTx/>
              <a:buNone/>
            </a:pPr>
            <a:r>
              <a:rPr lang="he-IL" altLang="he-IL" b="1" dirty="0" smtClean="0"/>
              <a:t>משתמשים וקבוצות    סיכומי פגישה</a:t>
            </a:r>
            <a:endParaRPr lang="he-IL" altLang="he-IL" b="1" dirty="0"/>
          </a:p>
        </p:txBody>
      </p:sp>
      <p:pic>
        <p:nvPicPr>
          <p:cNvPr id="22534" name="Picture 8" descr="Head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90"/>
            <a:ext cx="914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1633920" y="2220635"/>
            <a:ext cx="7302237" cy="4599319"/>
          </a:xfrm>
          <a:prstGeom prst="rect">
            <a:avLst/>
          </a:prstGeom>
        </p:spPr>
      </p:pic>
      <p:sp>
        <p:nvSpPr>
          <p:cNvPr id="3" name="TextBox 2"/>
          <p:cNvSpPr txBox="1"/>
          <p:nvPr/>
        </p:nvSpPr>
        <p:spPr>
          <a:xfrm>
            <a:off x="5364088" y="2538376"/>
            <a:ext cx="1454244" cy="246221"/>
          </a:xfrm>
          <a:prstGeom prst="rect">
            <a:avLst/>
          </a:prstGeom>
          <a:noFill/>
        </p:spPr>
        <p:txBody>
          <a:bodyPr wrap="square" rtlCol="1">
            <a:spAutoFit/>
          </a:bodyPr>
          <a:lstStyle/>
          <a:p>
            <a:r>
              <a:rPr lang="he-IL" sz="1000" dirty="0" smtClean="0"/>
              <a:t>הזן את נושא הפגישה</a:t>
            </a:r>
            <a:endParaRPr lang="he-IL" sz="1000" dirty="0"/>
          </a:p>
        </p:txBody>
      </p:sp>
      <p:cxnSp>
        <p:nvCxnSpPr>
          <p:cNvPr id="9" name="Straight Arrow Connector 8"/>
          <p:cNvCxnSpPr/>
          <p:nvPr/>
        </p:nvCxnSpPr>
        <p:spPr bwMode="auto">
          <a:xfrm>
            <a:off x="6818332" y="2676875"/>
            <a:ext cx="345956"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1633920" y="2709476"/>
            <a:ext cx="3012363" cy="246221"/>
          </a:xfrm>
          <a:prstGeom prst="rect">
            <a:avLst/>
          </a:prstGeom>
          <a:noFill/>
        </p:spPr>
        <p:txBody>
          <a:bodyPr wrap="none" rtlCol="1">
            <a:spAutoFit/>
          </a:bodyPr>
          <a:lstStyle/>
          <a:p>
            <a:r>
              <a:rPr lang="he-IL" sz="1000" dirty="0" smtClean="0"/>
              <a:t>לחץ לבחירת מכותבים מרשימת המורשים/חיצוניים/קבוצות</a:t>
            </a:r>
            <a:endParaRPr lang="he-IL" sz="1000" dirty="0"/>
          </a:p>
        </p:txBody>
      </p:sp>
      <p:cxnSp>
        <p:nvCxnSpPr>
          <p:cNvPr id="13" name="Straight Arrow Connector 12"/>
          <p:cNvCxnSpPr/>
          <p:nvPr/>
        </p:nvCxnSpPr>
        <p:spPr bwMode="auto">
          <a:xfrm flipV="1">
            <a:off x="3275856" y="2953874"/>
            <a:ext cx="0" cy="25910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3613243" y="3480549"/>
            <a:ext cx="1624163" cy="246221"/>
          </a:xfrm>
          <a:prstGeom prst="rect">
            <a:avLst/>
          </a:prstGeom>
          <a:noFill/>
        </p:spPr>
        <p:txBody>
          <a:bodyPr wrap="none" rtlCol="1">
            <a:spAutoFit/>
          </a:bodyPr>
          <a:lstStyle/>
          <a:p>
            <a:r>
              <a:rPr lang="he-IL" sz="1000" dirty="0" smtClean="0"/>
              <a:t>סמן לשמירת הסיכום בתיקייה</a:t>
            </a:r>
            <a:endParaRPr lang="he-IL" sz="1000" dirty="0"/>
          </a:p>
        </p:txBody>
      </p:sp>
      <p:cxnSp>
        <p:nvCxnSpPr>
          <p:cNvPr id="19" name="Straight Arrow Connector 18"/>
          <p:cNvCxnSpPr/>
          <p:nvPr/>
        </p:nvCxnSpPr>
        <p:spPr bwMode="auto">
          <a:xfrm flipV="1">
            <a:off x="5364088" y="3717032"/>
            <a:ext cx="0" cy="14401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p:nvPr/>
        </p:nvSpPr>
        <p:spPr>
          <a:xfrm>
            <a:off x="4327746" y="4941085"/>
            <a:ext cx="4390946" cy="246221"/>
          </a:xfrm>
          <a:prstGeom prst="rect">
            <a:avLst/>
          </a:prstGeom>
          <a:noFill/>
        </p:spPr>
        <p:txBody>
          <a:bodyPr wrap="none" rtlCol="1">
            <a:spAutoFit/>
          </a:bodyPr>
          <a:lstStyle/>
          <a:p>
            <a:pPr algn="r" rtl="1"/>
            <a:r>
              <a:rPr lang="he-IL" sz="1000" dirty="0" smtClean="0"/>
              <a:t>הזן את עיקרי הדיון ונושאים כלליים (טבלת משימות/הערות/החלטות תבנה בשלב הבא)</a:t>
            </a:r>
            <a:endParaRPr lang="he-IL" sz="1000" dirty="0"/>
          </a:p>
        </p:txBody>
      </p:sp>
      <p:sp>
        <p:nvSpPr>
          <p:cNvPr id="22" name="TextBox 21"/>
          <p:cNvSpPr txBox="1"/>
          <p:nvPr/>
        </p:nvSpPr>
        <p:spPr>
          <a:xfrm>
            <a:off x="2987824" y="5815658"/>
            <a:ext cx="4292751" cy="246221"/>
          </a:xfrm>
          <a:prstGeom prst="rect">
            <a:avLst/>
          </a:prstGeom>
          <a:noFill/>
        </p:spPr>
        <p:txBody>
          <a:bodyPr wrap="square" rtlCol="1">
            <a:spAutoFit/>
          </a:bodyPr>
          <a:lstStyle/>
          <a:p>
            <a:pPr algn="r" rtl="1"/>
            <a:r>
              <a:rPr lang="he-IL" sz="1000" dirty="0" smtClean="0"/>
              <a:t>צירוף קבצים לסיכום. הקבצים יצורפו גם במייל שישלח למכותבים</a:t>
            </a:r>
            <a:endParaRPr lang="he-IL" sz="1000" dirty="0"/>
          </a:p>
        </p:txBody>
      </p:sp>
      <p:cxnSp>
        <p:nvCxnSpPr>
          <p:cNvPr id="26" name="Straight Arrow Connector 25"/>
          <p:cNvCxnSpPr/>
          <p:nvPr/>
        </p:nvCxnSpPr>
        <p:spPr bwMode="auto">
          <a:xfrm>
            <a:off x="7280575" y="5954157"/>
            <a:ext cx="747809"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0"/>
          <p:cNvPicPr>
            <a:picLocks noChangeAspect="1"/>
          </p:cNvPicPr>
          <p:nvPr/>
        </p:nvPicPr>
        <p:blipFill>
          <a:blip r:embed="rId4"/>
          <a:stretch>
            <a:fillRect/>
          </a:stretch>
        </p:blipFill>
        <p:spPr>
          <a:xfrm>
            <a:off x="5402556" y="1656775"/>
            <a:ext cx="274344" cy="268247"/>
          </a:xfrm>
          <a:prstGeom prst="rect">
            <a:avLst/>
          </a:prstGeom>
        </p:spPr>
      </p:pic>
    </p:spTree>
    <p:extLst>
      <p:ext uri="{BB962C8B-B14F-4D97-AF65-F5344CB8AC3E}">
        <p14:creationId xmlns:p14="http://schemas.microsoft.com/office/powerpoint/2010/main" val="4273833368"/>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rtl="1" eaLnBrk="1" hangingPunct="1"/>
            <a:r>
              <a:rPr lang="he-IL" altLang="he-IL" sz="3600" smtClean="0"/>
              <a:t>פנל תצוגה</a:t>
            </a:r>
            <a:endParaRPr lang="en-US" altLang="he-IL" sz="3600" smtClean="0"/>
          </a:p>
        </p:txBody>
      </p:sp>
      <p:sp>
        <p:nvSpPr>
          <p:cNvPr id="22531" name="Text Box 4"/>
          <p:cNvSpPr txBox="1">
            <a:spLocks noChangeArrowheads="1"/>
          </p:cNvSpPr>
          <p:nvPr/>
        </p:nvSpPr>
        <p:spPr bwMode="auto">
          <a:xfrm>
            <a:off x="2926192" y="1451045"/>
            <a:ext cx="603562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0"/>
              </a:spcBef>
              <a:buFontTx/>
              <a:buNone/>
            </a:pPr>
            <a:r>
              <a:rPr lang="he-IL" altLang="he-IL" b="1" dirty="0" smtClean="0"/>
              <a:t>משתמשים וקבוצות    סיכומי פגישה</a:t>
            </a:r>
            <a:endParaRPr lang="he-IL" altLang="he-IL" b="1" dirty="0"/>
          </a:p>
        </p:txBody>
      </p:sp>
      <p:pic>
        <p:nvPicPr>
          <p:cNvPr id="22534" name="Picture 8" descr="Head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90"/>
            <a:ext cx="914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1633920" y="2220635"/>
            <a:ext cx="7302237" cy="4599319"/>
          </a:xfrm>
          <a:prstGeom prst="rect">
            <a:avLst/>
          </a:prstGeom>
        </p:spPr>
      </p:pic>
      <p:sp>
        <p:nvSpPr>
          <p:cNvPr id="3" name="TextBox 2"/>
          <p:cNvSpPr txBox="1"/>
          <p:nvPr/>
        </p:nvSpPr>
        <p:spPr>
          <a:xfrm>
            <a:off x="5364088" y="2538376"/>
            <a:ext cx="1454244" cy="246221"/>
          </a:xfrm>
          <a:prstGeom prst="rect">
            <a:avLst/>
          </a:prstGeom>
          <a:noFill/>
        </p:spPr>
        <p:txBody>
          <a:bodyPr wrap="square" rtlCol="1">
            <a:spAutoFit/>
          </a:bodyPr>
          <a:lstStyle/>
          <a:p>
            <a:r>
              <a:rPr lang="he-IL" sz="1000" dirty="0" smtClean="0"/>
              <a:t>הזן את נושא הפגישה</a:t>
            </a:r>
            <a:endParaRPr lang="he-IL" sz="1000" dirty="0"/>
          </a:p>
        </p:txBody>
      </p:sp>
      <p:cxnSp>
        <p:nvCxnSpPr>
          <p:cNvPr id="9" name="Straight Arrow Connector 8"/>
          <p:cNvCxnSpPr/>
          <p:nvPr/>
        </p:nvCxnSpPr>
        <p:spPr bwMode="auto">
          <a:xfrm>
            <a:off x="6818332" y="2676875"/>
            <a:ext cx="345956"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1633920" y="2709476"/>
            <a:ext cx="3012363" cy="246221"/>
          </a:xfrm>
          <a:prstGeom prst="rect">
            <a:avLst/>
          </a:prstGeom>
          <a:noFill/>
        </p:spPr>
        <p:txBody>
          <a:bodyPr wrap="none" rtlCol="1">
            <a:spAutoFit/>
          </a:bodyPr>
          <a:lstStyle/>
          <a:p>
            <a:r>
              <a:rPr lang="he-IL" sz="1000" dirty="0" smtClean="0"/>
              <a:t>לחץ לבחירת מכותבים מרשימת המורשים/חיצוניים/קבוצות</a:t>
            </a:r>
            <a:endParaRPr lang="he-IL" sz="1000" dirty="0"/>
          </a:p>
        </p:txBody>
      </p:sp>
      <p:cxnSp>
        <p:nvCxnSpPr>
          <p:cNvPr id="13" name="Straight Arrow Connector 12"/>
          <p:cNvCxnSpPr/>
          <p:nvPr/>
        </p:nvCxnSpPr>
        <p:spPr bwMode="auto">
          <a:xfrm flipV="1">
            <a:off x="3275856" y="2953874"/>
            <a:ext cx="0" cy="25910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3613243" y="3480549"/>
            <a:ext cx="1624163" cy="246221"/>
          </a:xfrm>
          <a:prstGeom prst="rect">
            <a:avLst/>
          </a:prstGeom>
          <a:noFill/>
        </p:spPr>
        <p:txBody>
          <a:bodyPr wrap="none" rtlCol="1">
            <a:spAutoFit/>
          </a:bodyPr>
          <a:lstStyle/>
          <a:p>
            <a:r>
              <a:rPr lang="he-IL" sz="1000" dirty="0" smtClean="0"/>
              <a:t>סמן לשמירת הסיכום בתיקייה</a:t>
            </a:r>
            <a:endParaRPr lang="he-IL" sz="1000" dirty="0"/>
          </a:p>
        </p:txBody>
      </p:sp>
      <p:cxnSp>
        <p:nvCxnSpPr>
          <p:cNvPr id="19" name="Straight Arrow Connector 18"/>
          <p:cNvCxnSpPr/>
          <p:nvPr/>
        </p:nvCxnSpPr>
        <p:spPr bwMode="auto">
          <a:xfrm flipV="1">
            <a:off x="5364088" y="3717032"/>
            <a:ext cx="0" cy="14401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p:nvPr/>
        </p:nvSpPr>
        <p:spPr>
          <a:xfrm>
            <a:off x="4327746" y="4941085"/>
            <a:ext cx="4390946" cy="246221"/>
          </a:xfrm>
          <a:prstGeom prst="rect">
            <a:avLst/>
          </a:prstGeom>
          <a:noFill/>
        </p:spPr>
        <p:txBody>
          <a:bodyPr wrap="none" rtlCol="1">
            <a:spAutoFit/>
          </a:bodyPr>
          <a:lstStyle/>
          <a:p>
            <a:pPr algn="r" rtl="1"/>
            <a:r>
              <a:rPr lang="he-IL" sz="1000" dirty="0" smtClean="0"/>
              <a:t>הזן את עיקרי הדיון ונושאים כלליים (טבלת משימות/הערות/החלטות תבנה בשלב הבא)</a:t>
            </a:r>
            <a:endParaRPr lang="he-IL" sz="1000" dirty="0"/>
          </a:p>
        </p:txBody>
      </p:sp>
      <p:sp>
        <p:nvSpPr>
          <p:cNvPr id="22" name="TextBox 21"/>
          <p:cNvSpPr txBox="1"/>
          <p:nvPr/>
        </p:nvSpPr>
        <p:spPr>
          <a:xfrm>
            <a:off x="2987824" y="5815658"/>
            <a:ext cx="4292751" cy="246221"/>
          </a:xfrm>
          <a:prstGeom prst="rect">
            <a:avLst/>
          </a:prstGeom>
          <a:noFill/>
        </p:spPr>
        <p:txBody>
          <a:bodyPr wrap="square" rtlCol="1">
            <a:spAutoFit/>
          </a:bodyPr>
          <a:lstStyle/>
          <a:p>
            <a:pPr algn="r" rtl="1"/>
            <a:r>
              <a:rPr lang="he-IL" sz="1000" dirty="0" smtClean="0"/>
              <a:t>צירוף קבצים לסיכום. הקבצים יצורפו גם במייל שישלח למכותבים</a:t>
            </a:r>
            <a:endParaRPr lang="he-IL" sz="1000" dirty="0"/>
          </a:p>
        </p:txBody>
      </p:sp>
      <p:cxnSp>
        <p:nvCxnSpPr>
          <p:cNvPr id="26" name="Straight Arrow Connector 25"/>
          <p:cNvCxnSpPr/>
          <p:nvPr/>
        </p:nvCxnSpPr>
        <p:spPr bwMode="auto">
          <a:xfrm>
            <a:off x="7280575" y="5954157"/>
            <a:ext cx="747809"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6" name="Picture 15"/>
          <p:cNvPicPr>
            <a:picLocks noChangeAspect="1"/>
          </p:cNvPicPr>
          <p:nvPr/>
        </p:nvPicPr>
        <p:blipFill>
          <a:blip r:embed="rId4"/>
          <a:stretch>
            <a:fillRect/>
          </a:stretch>
        </p:blipFill>
        <p:spPr>
          <a:xfrm>
            <a:off x="5364088" y="1646177"/>
            <a:ext cx="274344" cy="268247"/>
          </a:xfrm>
          <a:prstGeom prst="rect">
            <a:avLst/>
          </a:prstGeom>
        </p:spPr>
      </p:pic>
      <p:sp>
        <p:nvSpPr>
          <p:cNvPr id="4" name="TextBox 3"/>
          <p:cNvSpPr txBox="1"/>
          <p:nvPr/>
        </p:nvSpPr>
        <p:spPr>
          <a:xfrm>
            <a:off x="4980564" y="2040830"/>
            <a:ext cx="1926882" cy="246221"/>
          </a:xfrm>
          <a:prstGeom prst="rect">
            <a:avLst/>
          </a:prstGeom>
          <a:noFill/>
        </p:spPr>
        <p:txBody>
          <a:bodyPr wrap="square" rtlCol="1">
            <a:spAutoFit/>
          </a:bodyPr>
          <a:lstStyle/>
          <a:p>
            <a:r>
              <a:rPr lang="he-IL" sz="1000" dirty="0" smtClean="0"/>
              <a:t>שלב 1 - כללי</a:t>
            </a:r>
            <a:endParaRPr lang="he-IL" sz="1000" dirty="0"/>
          </a:p>
        </p:txBody>
      </p:sp>
      <p:cxnSp>
        <p:nvCxnSpPr>
          <p:cNvPr id="6" name="Elbow Connector 5"/>
          <p:cNvCxnSpPr/>
          <p:nvPr/>
        </p:nvCxnSpPr>
        <p:spPr bwMode="auto">
          <a:xfrm flipV="1">
            <a:off x="4646283" y="2163940"/>
            <a:ext cx="334281" cy="123111"/>
          </a:xfrm>
          <a:prstGeom prst="bentConnector3">
            <a:avLst>
              <a:gd name="adj1" fmla="val 3958"/>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63745673"/>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rtl="1" eaLnBrk="1" hangingPunct="1"/>
            <a:r>
              <a:rPr lang="he-IL" altLang="he-IL" sz="3600" smtClean="0"/>
              <a:t>פנל תצוגה</a:t>
            </a:r>
            <a:endParaRPr lang="en-US" altLang="he-IL" sz="3600" smtClean="0"/>
          </a:p>
        </p:txBody>
      </p:sp>
      <p:sp>
        <p:nvSpPr>
          <p:cNvPr id="22531" name="Text Box 4"/>
          <p:cNvSpPr txBox="1">
            <a:spLocks noChangeArrowheads="1"/>
          </p:cNvSpPr>
          <p:nvPr/>
        </p:nvSpPr>
        <p:spPr bwMode="auto">
          <a:xfrm>
            <a:off x="2926192" y="1451045"/>
            <a:ext cx="603562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0"/>
              </a:spcBef>
              <a:buFontTx/>
              <a:buNone/>
            </a:pPr>
            <a:r>
              <a:rPr lang="he-IL" altLang="he-IL" b="1" dirty="0" smtClean="0"/>
              <a:t>משתמשים וקבוצות    סיכומי פגישה</a:t>
            </a:r>
            <a:endParaRPr lang="he-IL" altLang="he-IL" b="1" dirty="0"/>
          </a:p>
        </p:txBody>
      </p:sp>
      <p:pic>
        <p:nvPicPr>
          <p:cNvPr id="22534" name="Picture 8" descr="Head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90"/>
            <a:ext cx="914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267069" y="2530147"/>
            <a:ext cx="8876931" cy="4402219"/>
          </a:xfrm>
          <a:prstGeom prst="rect">
            <a:avLst/>
          </a:prstGeom>
        </p:spPr>
      </p:pic>
      <p:sp>
        <p:nvSpPr>
          <p:cNvPr id="6" name="TextBox 5"/>
          <p:cNvSpPr txBox="1"/>
          <p:nvPr/>
        </p:nvSpPr>
        <p:spPr>
          <a:xfrm>
            <a:off x="4384122" y="3543369"/>
            <a:ext cx="1406154" cy="246221"/>
          </a:xfrm>
          <a:prstGeom prst="rect">
            <a:avLst/>
          </a:prstGeom>
          <a:noFill/>
        </p:spPr>
        <p:txBody>
          <a:bodyPr wrap="none" rtlCol="1">
            <a:spAutoFit/>
          </a:bodyPr>
          <a:lstStyle/>
          <a:p>
            <a:r>
              <a:rPr lang="he-IL" sz="1000" dirty="0" smtClean="0"/>
              <a:t>הוסף נושא ותיאור מקוצר</a:t>
            </a:r>
            <a:endParaRPr lang="he-IL" sz="1000" dirty="0"/>
          </a:p>
        </p:txBody>
      </p:sp>
      <p:sp>
        <p:nvSpPr>
          <p:cNvPr id="7" name="TextBox 6"/>
          <p:cNvSpPr txBox="1"/>
          <p:nvPr/>
        </p:nvSpPr>
        <p:spPr>
          <a:xfrm>
            <a:off x="965746" y="4140982"/>
            <a:ext cx="5214889" cy="246221"/>
          </a:xfrm>
          <a:prstGeom prst="rect">
            <a:avLst/>
          </a:prstGeom>
          <a:noFill/>
        </p:spPr>
        <p:txBody>
          <a:bodyPr wrap="none" rtlCol="1">
            <a:spAutoFit/>
          </a:bodyPr>
          <a:lstStyle/>
          <a:p>
            <a:pPr algn="r" rtl="1"/>
            <a:r>
              <a:rPr lang="he-IL" sz="1000" dirty="0" smtClean="0"/>
              <a:t>הגדר משימה (תאריך יעד ומכותבים)/החלטה (תאריך יעד בלבד)/הערה (ללא תאריך יעד וללא מכותבים)</a:t>
            </a:r>
            <a:endParaRPr lang="he-IL" sz="1000" dirty="0"/>
          </a:p>
        </p:txBody>
      </p:sp>
      <p:cxnSp>
        <p:nvCxnSpPr>
          <p:cNvPr id="10" name="Straight Arrow Connector 9"/>
          <p:cNvCxnSpPr>
            <a:stCxn id="6" idx="3"/>
          </p:cNvCxnSpPr>
          <p:nvPr/>
        </p:nvCxnSpPr>
        <p:spPr bwMode="auto">
          <a:xfrm>
            <a:off x="5790276" y="3666480"/>
            <a:ext cx="1419237" cy="2272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a:stCxn id="6" idx="3"/>
          </p:cNvCxnSpPr>
          <p:nvPr/>
        </p:nvCxnSpPr>
        <p:spPr bwMode="auto">
          <a:xfrm>
            <a:off x="5790276" y="3666480"/>
            <a:ext cx="941964" cy="15388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flipV="1">
            <a:off x="6077806" y="4279480"/>
            <a:ext cx="205657" cy="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a:off x="5211851" y="4731257"/>
            <a:ext cx="1997662" cy="246221"/>
          </a:xfrm>
          <a:prstGeom prst="rect">
            <a:avLst/>
          </a:prstGeom>
          <a:noFill/>
        </p:spPr>
        <p:txBody>
          <a:bodyPr wrap="none" rtlCol="1">
            <a:spAutoFit/>
          </a:bodyPr>
          <a:lstStyle/>
          <a:p>
            <a:pPr algn="r" rtl="1"/>
            <a:r>
              <a:rPr lang="he-IL" sz="1000" dirty="0" smtClean="0"/>
              <a:t>לחץ לחלוקה נוספת של תתי נושאים  </a:t>
            </a:r>
            <a:endParaRPr lang="he-IL" sz="1000" dirty="0"/>
          </a:p>
        </p:txBody>
      </p:sp>
      <p:cxnSp>
        <p:nvCxnSpPr>
          <p:cNvPr id="25" name="Straight Arrow Connector 24"/>
          <p:cNvCxnSpPr/>
          <p:nvPr/>
        </p:nvCxnSpPr>
        <p:spPr bwMode="auto">
          <a:xfrm>
            <a:off x="7209513" y="4869756"/>
            <a:ext cx="432048"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26"/>
          <p:cNvSpPr txBox="1"/>
          <p:nvPr/>
        </p:nvSpPr>
        <p:spPr>
          <a:xfrm>
            <a:off x="3555667" y="5476389"/>
            <a:ext cx="3312368" cy="253916"/>
          </a:xfrm>
          <a:prstGeom prst="rect">
            <a:avLst/>
          </a:prstGeom>
          <a:noFill/>
        </p:spPr>
        <p:txBody>
          <a:bodyPr wrap="square" rtlCol="1">
            <a:spAutoFit/>
          </a:bodyPr>
          <a:lstStyle/>
          <a:p>
            <a:pPr algn="r" rtl="1"/>
            <a:r>
              <a:rPr lang="he-IL" sz="1000" dirty="0" smtClean="0"/>
              <a:t>הוסף נושא חדש</a:t>
            </a:r>
            <a:endParaRPr lang="he-IL" sz="1000" dirty="0"/>
          </a:p>
        </p:txBody>
      </p:sp>
      <p:cxnSp>
        <p:nvCxnSpPr>
          <p:cNvPr id="29" name="Straight Arrow Connector 28"/>
          <p:cNvCxnSpPr>
            <a:stCxn id="27" idx="3"/>
          </p:cNvCxnSpPr>
          <p:nvPr/>
        </p:nvCxnSpPr>
        <p:spPr bwMode="auto">
          <a:xfrm>
            <a:off x="6868035" y="5603347"/>
            <a:ext cx="476021" cy="1154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Box 31"/>
          <p:cNvSpPr txBox="1"/>
          <p:nvPr/>
        </p:nvSpPr>
        <p:spPr>
          <a:xfrm>
            <a:off x="1431684" y="3370066"/>
            <a:ext cx="1949573" cy="246221"/>
          </a:xfrm>
          <a:prstGeom prst="rect">
            <a:avLst/>
          </a:prstGeom>
          <a:noFill/>
        </p:spPr>
        <p:txBody>
          <a:bodyPr wrap="none" rtlCol="1">
            <a:spAutoFit/>
          </a:bodyPr>
          <a:lstStyle/>
          <a:p>
            <a:pPr algn="r" rtl="1"/>
            <a:r>
              <a:rPr lang="he-IL" sz="1000" dirty="0" smtClean="0"/>
              <a:t>שנה את מיקום הנושא על ידי גרירה</a:t>
            </a:r>
            <a:endParaRPr lang="he-IL" sz="1000" dirty="0"/>
          </a:p>
        </p:txBody>
      </p:sp>
      <p:sp>
        <p:nvSpPr>
          <p:cNvPr id="33" name="TextBox 32"/>
          <p:cNvSpPr txBox="1"/>
          <p:nvPr/>
        </p:nvSpPr>
        <p:spPr>
          <a:xfrm>
            <a:off x="1073982" y="3091593"/>
            <a:ext cx="763351" cy="246221"/>
          </a:xfrm>
          <a:prstGeom prst="rect">
            <a:avLst/>
          </a:prstGeom>
          <a:noFill/>
        </p:spPr>
        <p:txBody>
          <a:bodyPr wrap="none" rtlCol="1">
            <a:spAutoFit/>
          </a:bodyPr>
          <a:lstStyle/>
          <a:p>
            <a:r>
              <a:rPr lang="he-IL" sz="1000" dirty="0" smtClean="0"/>
              <a:t>ערוך נתונים</a:t>
            </a:r>
            <a:endParaRPr lang="he-IL" sz="1000" dirty="0"/>
          </a:p>
        </p:txBody>
      </p:sp>
      <p:sp>
        <p:nvSpPr>
          <p:cNvPr id="34" name="TextBox 33"/>
          <p:cNvSpPr txBox="1"/>
          <p:nvPr/>
        </p:nvSpPr>
        <p:spPr>
          <a:xfrm>
            <a:off x="467544" y="3379982"/>
            <a:ext cx="864096" cy="246221"/>
          </a:xfrm>
          <a:prstGeom prst="rect">
            <a:avLst/>
          </a:prstGeom>
          <a:noFill/>
        </p:spPr>
        <p:txBody>
          <a:bodyPr wrap="square" rtlCol="1">
            <a:spAutoFit/>
          </a:bodyPr>
          <a:lstStyle/>
          <a:p>
            <a:r>
              <a:rPr lang="he-IL" sz="1000" dirty="0" smtClean="0"/>
              <a:t>מחק נושא</a:t>
            </a:r>
            <a:endParaRPr lang="he-IL" sz="1000" dirty="0"/>
          </a:p>
        </p:txBody>
      </p:sp>
      <p:cxnSp>
        <p:nvCxnSpPr>
          <p:cNvPr id="36" name="Straight Arrow Connector 35"/>
          <p:cNvCxnSpPr/>
          <p:nvPr/>
        </p:nvCxnSpPr>
        <p:spPr bwMode="auto">
          <a:xfrm flipV="1">
            <a:off x="1356849" y="3328843"/>
            <a:ext cx="0" cy="32866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Elbow Connector 37"/>
          <p:cNvCxnSpPr/>
          <p:nvPr/>
        </p:nvCxnSpPr>
        <p:spPr bwMode="auto">
          <a:xfrm flipV="1">
            <a:off x="1793584" y="3616287"/>
            <a:ext cx="512163" cy="204082"/>
          </a:xfrm>
          <a:prstGeom prst="bentConnector3">
            <a:avLst>
              <a:gd name="adj1" fmla="val 99495"/>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Elbow Connector 46"/>
          <p:cNvCxnSpPr/>
          <p:nvPr/>
        </p:nvCxnSpPr>
        <p:spPr bwMode="auto">
          <a:xfrm rot="16200000" flipV="1">
            <a:off x="725544" y="3646320"/>
            <a:ext cx="204081" cy="144016"/>
          </a:xfrm>
          <a:prstGeom prst="bentConnector3">
            <a:avLst>
              <a:gd name="adj1" fmla="val -3235"/>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0" name="Picture 59"/>
          <p:cNvPicPr>
            <a:picLocks noChangeAspect="1"/>
          </p:cNvPicPr>
          <p:nvPr/>
        </p:nvPicPr>
        <p:blipFill>
          <a:blip r:embed="rId4"/>
          <a:stretch>
            <a:fillRect/>
          </a:stretch>
        </p:blipFill>
        <p:spPr>
          <a:xfrm>
            <a:off x="5402556" y="1653539"/>
            <a:ext cx="274344" cy="268247"/>
          </a:xfrm>
          <a:prstGeom prst="rect">
            <a:avLst/>
          </a:prstGeom>
        </p:spPr>
      </p:pic>
      <p:sp>
        <p:nvSpPr>
          <p:cNvPr id="57" name="TextBox 56"/>
          <p:cNvSpPr txBox="1"/>
          <p:nvPr/>
        </p:nvSpPr>
        <p:spPr>
          <a:xfrm>
            <a:off x="1979712" y="2136390"/>
            <a:ext cx="1756338" cy="246221"/>
          </a:xfrm>
          <a:prstGeom prst="rect">
            <a:avLst/>
          </a:prstGeom>
          <a:noFill/>
        </p:spPr>
        <p:txBody>
          <a:bodyPr wrap="square" rtlCol="1">
            <a:spAutoFit/>
          </a:bodyPr>
          <a:lstStyle/>
          <a:p>
            <a:r>
              <a:rPr lang="he-IL" sz="1000" dirty="0" smtClean="0"/>
              <a:t>שלב 2 – נושאים ומשימות</a:t>
            </a:r>
            <a:endParaRPr lang="he-IL" sz="1000" dirty="0"/>
          </a:p>
        </p:txBody>
      </p:sp>
      <p:cxnSp>
        <p:nvCxnSpPr>
          <p:cNvPr id="59" name="Straight Arrow Connector 58"/>
          <p:cNvCxnSpPr/>
          <p:nvPr/>
        </p:nvCxnSpPr>
        <p:spPr bwMode="auto">
          <a:xfrm flipV="1">
            <a:off x="2771800" y="2387212"/>
            <a:ext cx="0" cy="23898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75697286"/>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rtl="1" eaLnBrk="1" hangingPunct="1"/>
            <a:r>
              <a:rPr lang="he-IL" altLang="he-IL" sz="3600" smtClean="0"/>
              <a:t>פנל תצוגה</a:t>
            </a:r>
            <a:endParaRPr lang="en-US" altLang="he-IL" sz="3600" smtClean="0"/>
          </a:p>
        </p:txBody>
      </p:sp>
      <p:pic>
        <p:nvPicPr>
          <p:cNvPr id="22534" name="Picture 8" descr="Head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90"/>
            <a:ext cx="914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251520" y="2420888"/>
            <a:ext cx="8790070" cy="1542457"/>
          </a:xfrm>
          <a:prstGeom prst="rect">
            <a:avLst/>
          </a:prstGeom>
        </p:spPr>
      </p:pic>
      <p:sp>
        <p:nvSpPr>
          <p:cNvPr id="8" name="TextBox 7"/>
          <p:cNvSpPr txBox="1"/>
          <p:nvPr/>
        </p:nvSpPr>
        <p:spPr>
          <a:xfrm>
            <a:off x="859976" y="4051542"/>
            <a:ext cx="8106706" cy="1200329"/>
          </a:xfrm>
          <a:prstGeom prst="rect">
            <a:avLst/>
          </a:prstGeom>
          <a:noFill/>
        </p:spPr>
        <p:txBody>
          <a:bodyPr wrap="none" rtlCol="1">
            <a:spAutoFit/>
          </a:bodyPr>
          <a:lstStyle/>
          <a:p>
            <a:pPr algn="r" rtl="1"/>
            <a:r>
              <a:rPr lang="he-IL" sz="1200" dirty="0" smtClean="0"/>
              <a:t>צפייה וסיום מציג את סיכום הפגישה הסופי. ניתן לצפות בפורמט </a:t>
            </a:r>
            <a:r>
              <a:rPr lang="en-US" sz="1200" dirty="0" smtClean="0"/>
              <a:t>PDF</a:t>
            </a:r>
            <a:r>
              <a:rPr lang="he-IL" sz="1200" dirty="0" smtClean="0"/>
              <a:t> או להדפיס טרם הפצה.</a:t>
            </a:r>
          </a:p>
          <a:p>
            <a:pPr algn="r" rtl="1"/>
            <a:r>
              <a:rPr lang="he-IL" sz="1200" dirty="0" smtClean="0"/>
              <a:t>3 אפשרויות לבחירה :</a:t>
            </a:r>
          </a:p>
          <a:p>
            <a:pPr algn="r" rtl="1"/>
            <a:r>
              <a:rPr lang="he-IL" sz="1200" dirty="0" smtClean="0"/>
              <a:t>שמור – 	 לשמירת הנותנים.</a:t>
            </a:r>
          </a:p>
          <a:p>
            <a:pPr algn="r" rtl="1"/>
            <a:r>
              <a:rPr lang="he-IL" sz="1200" dirty="0" smtClean="0"/>
              <a:t>הפץ –	 להפצת הפרוטוקול למכותבים</a:t>
            </a:r>
          </a:p>
          <a:p>
            <a:pPr algn="r" rtl="1"/>
            <a:r>
              <a:rPr lang="he-IL" sz="1200" dirty="0" smtClean="0"/>
              <a:t>העבר לאישור – העברת הסיכום לגורם מאשר טרם הפצה. </a:t>
            </a:r>
          </a:p>
          <a:p>
            <a:pPr algn="r" rtl="1"/>
            <a:r>
              <a:rPr lang="he-IL" sz="1200" dirty="0"/>
              <a:t>	</a:t>
            </a:r>
            <a:r>
              <a:rPr lang="he-IL" sz="1200" dirty="0" smtClean="0"/>
              <a:t> יש לבחור את הגורם המאשר מרשימת אנשי הקשר ולהגדיר האם הסיכום יופץ לאחר האישור או יופץ ידנית מאוחר יותר.</a:t>
            </a:r>
            <a:endParaRPr lang="he-IL" sz="1200" dirty="0"/>
          </a:p>
        </p:txBody>
      </p:sp>
      <p:sp>
        <p:nvSpPr>
          <p:cNvPr id="10" name="Rectangle 9"/>
          <p:cNvSpPr/>
          <p:nvPr/>
        </p:nvSpPr>
        <p:spPr>
          <a:xfrm>
            <a:off x="2514600" y="1512402"/>
            <a:ext cx="6472707" cy="584775"/>
          </a:xfrm>
          <a:prstGeom prst="rect">
            <a:avLst/>
          </a:prstGeom>
        </p:spPr>
        <p:txBody>
          <a:bodyPr wrap="square">
            <a:spAutoFit/>
          </a:bodyPr>
          <a:lstStyle/>
          <a:p>
            <a:pPr algn="r" rtl="1" eaLnBrk="1" hangingPunct="1"/>
            <a:r>
              <a:rPr lang="he-IL" altLang="he-IL" sz="3200" b="1" dirty="0"/>
              <a:t>משתמשים וקבוצות    סיכומי פגישה</a:t>
            </a:r>
          </a:p>
        </p:txBody>
      </p:sp>
      <p:sp>
        <p:nvSpPr>
          <p:cNvPr id="12" name="TextBox 11"/>
          <p:cNvSpPr txBox="1"/>
          <p:nvPr/>
        </p:nvSpPr>
        <p:spPr>
          <a:xfrm flipH="1">
            <a:off x="683568" y="2007458"/>
            <a:ext cx="2160240" cy="246221"/>
          </a:xfrm>
          <a:prstGeom prst="rect">
            <a:avLst/>
          </a:prstGeom>
          <a:noFill/>
        </p:spPr>
        <p:txBody>
          <a:bodyPr wrap="square" rtlCol="1">
            <a:spAutoFit/>
          </a:bodyPr>
          <a:lstStyle/>
          <a:p>
            <a:r>
              <a:rPr lang="he-IL" sz="1000" dirty="0" smtClean="0"/>
              <a:t>שלב 3 – צפייה וסיום</a:t>
            </a:r>
            <a:endParaRPr lang="he-IL" sz="1000" dirty="0"/>
          </a:p>
        </p:txBody>
      </p:sp>
      <p:cxnSp>
        <p:nvCxnSpPr>
          <p:cNvPr id="16" name="Straight Arrow Connector 15"/>
          <p:cNvCxnSpPr/>
          <p:nvPr/>
        </p:nvCxnSpPr>
        <p:spPr bwMode="auto">
          <a:xfrm flipV="1">
            <a:off x="1259632" y="2224880"/>
            <a:ext cx="0" cy="33498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 name="Picture 17"/>
          <p:cNvPicPr>
            <a:picLocks noChangeAspect="1"/>
          </p:cNvPicPr>
          <p:nvPr/>
        </p:nvPicPr>
        <p:blipFill>
          <a:blip r:embed="rId4"/>
          <a:stretch>
            <a:fillRect/>
          </a:stretch>
        </p:blipFill>
        <p:spPr>
          <a:xfrm>
            <a:off x="5402556" y="1699961"/>
            <a:ext cx="274344" cy="268247"/>
          </a:xfrm>
          <a:prstGeom prst="rect">
            <a:avLst/>
          </a:prstGeom>
        </p:spPr>
      </p:pic>
    </p:spTree>
    <p:extLst>
      <p:ext uri="{BB962C8B-B14F-4D97-AF65-F5344CB8AC3E}">
        <p14:creationId xmlns:p14="http://schemas.microsoft.com/office/powerpoint/2010/main" val="1265113105"/>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rtl="1" eaLnBrk="1" hangingPunct="1"/>
            <a:r>
              <a:rPr lang="he-IL" altLang="he-IL" sz="3600" smtClean="0"/>
              <a:t>פנל תצוגה</a:t>
            </a:r>
            <a:endParaRPr lang="en-US" altLang="he-IL" sz="3600" smtClean="0"/>
          </a:p>
        </p:txBody>
      </p:sp>
      <p:pic>
        <p:nvPicPr>
          <p:cNvPr id="22534" name="Picture 8" descr="Head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90"/>
            <a:ext cx="914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514600" y="1512402"/>
            <a:ext cx="6472707" cy="584775"/>
          </a:xfrm>
          <a:prstGeom prst="rect">
            <a:avLst/>
          </a:prstGeom>
        </p:spPr>
        <p:txBody>
          <a:bodyPr wrap="square">
            <a:spAutoFit/>
          </a:bodyPr>
          <a:lstStyle/>
          <a:p>
            <a:pPr algn="r" rtl="1" eaLnBrk="1" hangingPunct="1"/>
            <a:r>
              <a:rPr lang="he-IL" altLang="he-IL" sz="3200" b="1" dirty="0"/>
              <a:t>משתמשים וקבוצות    </a:t>
            </a:r>
            <a:r>
              <a:rPr lang="he-IL" altLang="he-IL" sz="3200" b="1" dirty="0" smtClean="0"/>
              <a:t>משימות</a:t>
            </a:r>
            <a:endParaRPr lang="he-IL" altLang="he-IL" sz="3200" b="1" dirty="0"/>
          </a:p>
        </p:txBody>
      </p:sp>
      <p:pic>
        <p:nvPicPr>
          <p:cNvPr id="18" name="Picture 17"/>
          <p:cNvPicPr>
            <a:picLocks noChangeAspect="1"/>
          </p:cNvPicPr>
          <p:nvPr/>
        </p:nvPicPr>
        <p:blipFill>
          <a:blip r:embed="rId3"/>
          <a:stretch>
            <a:fillRect/>
          </a:stretch>
        </p:blipFill>
        <p:spPr>
          <a:xfrm>
            <a:off x="5402556" y="1699961"/>
            <a:ext cx="274344" cy="268247"/>
          </a:xfrm>
          <a:prstGeom prst="rect">
            <a:avLst/>
          </a:prstGeom>
        </p:spPr>
      </p:pic>
      <p:sp>
        <p:nvSpPr>
          <p:cNvPr id="11" name="TextBox 10"/>
          <p:cNvSpPr txBox="1"/>
          <p:nvPr/>
        </p:nvSpPr>
        <p:spPr>
          <a:xfrm>
            <a:off x="3961733" y="2420888"/>
            <a:ext cx="5000087" cy="1200329"/>
          </a:xfrm>
          <a:prstGeom prst="rect">
            <a:avLst/>
          </a:prstGeom>
          <a:noFill/>
        </p:spPr>
        <p:txBody>
          <a:bodyPr wrap="none" rtlCol="1">
            <a:spAutoFit/>
          </a:bodyPr>
          <a:lstStyle/>
          <a:p>
            <a:pPr algn="r" rtl="1"/>
            <a:r>
              <a:rPr lang="he-IL" sz="1200" dirty="0" smtClean="0"/>
              <a:t>משימות –	 רשימת המשימות </a:t>
            </a:r>
            <a:r>
              <a:rPr lang="he-IL" sz="1200" b="1" dirty="0" smtClean="0"/>
              <a:t>הפתוחות</a:t>
            </a:r>
            <a:r>
              <a:rPr lang="he-IL" sz="1200" dirty="0" smtClean="0"/>
              <a:t> ששלחתי/כותבתי בהם. </a:t>
            </a:r>
          </a:p>
          <a:p>
            <a:pPr algn="r" rtl="1"/>
            <a:r>
              <a:rPr lang="he-IL" sz="1200" dirty="0" smtClean="0"/>
              <a:t>	 בתפריט אפשרויות המשימה :</a:t>
            </a:r>
          </a:p>
          <a:p>
            <a:pPr marL="1085850" lvl="2" indent="-171450" algn="r" rtl="1">
              <a:buFont typeface="Arial" panose="020B0604020202020204" pitchFamily="34" charset="0"/>
              <a:buChar char="•"/>
            </a:pPr>
            <a:r>
              <a:rPr lang="he-IL" sz="1200" dirty="0" smtClean="0"/>
              <a:t>הצג / עדכן משימה כדי לדווח הערות ואחוזי ביצוע.</a:t>
            </a:r>
          </a:p>
          <a:p>
            <a:pPr marL="1085850" lvl="2" indent="-171450" algn="r" rtl="1">
              <a:buFont typeface="Arial" panose="020B0604020202020204" pitchFamily="34" charset="0"/>
              <a:buChar char="•"/>
            </a:pPr>
            <a:r>
              <a:rPr lang="he-IL" sz="1200" dirty="0" smtClean="0"/>
              <a:t>עריכת משימה כדי לערוך תוכן משימות שנשלחו על ידי.</a:t>
            </a:r>
          </a:p>
          <a:p>
            <a:pPr marL="1085850" lvl="2" indent="-171450" algn="r" rtl="1">
              <a:buFont typeface="Arial" panose="020B0604020202020204" pitchFamily="34" charset="0"/>
              <a:buChar char="•"/>
            </a:pPr>
            <a:r>
              <a:rPr lang="he-IL" sz="1200" dirty="0" smtClean="0"/>
              <a:t>שלח תזכורת כדי לשלוח תזכורת למשימה למכותבי המשימה.</a:t>
            </a:r>
          </a:p>
          <a:p>
            <a:pPr marL="1085850" lvl="2" indent="-171450" algn="r" rtl="1">
              <a:buFont typeface="Arial" panose="020B0604020202020204" pitchFamily="34" charset="0"/>
              <a:buChar char="•"/>
            </a:pPr>
            <a:r>
              <a:rPr lang="he-IL" sz="1200" dirty="0" smtClean="0"/>
              <a:t>גלגל משימה כדי להעביר את המשימה לטיפול גורם אחר.</a:t>
            </a:r>
            <a:endParaRPr lang="he-IL" sz="1200" dirty="0"/>
          </a:p>
        </p:txBody>
      </p:sp>
      <p:pic>
        <p:nvPicPr>
          <p:cNvPr id="2" name="Picture 1"/>
          <p:cNvPicPr>
            <a:picLocks noChangeAspect="1"/>
          </p:cNvPicPr>
          <p:nvPr/>
        </p:nvPicPr>
        <p:blipFill>
          <a:blip r:embed="rId4"/>
          <a:stretch>
            <a:fillRect/>
          </a:stretch>
        </p:blipFill>
        <p:spPr>
          <a:xfrm>
            <a:off x="535035" y="2311889"/>
            <a:ext cx="1752729" cy="1324114"/>
          </a:xfrm>
          <a:prstGeom prst="rect">
            <a:avLst/>
          </a:prstGeom>
        </p:spPr>
      </p:pic>
      <p:sp>
        <p:nvSpPr>
          <p:cNvPr id="5" name="Rectangle 4"/>
          <p:cNvSpPr/>
          <p:nvPr/>
        </p:nvSpPr>
        <p:spPr>
          <a:xfrm>
            <a:off x="2991915" y="4729813"/>
            <a:ext cx="5995392" cy="1200329"/>
          </a:xfrm>
          <a:prstGeom prst="rect">
            <a:avLst/>
          </a:prstGeom>
        </p:spPr>
        <p:txBody>
          <a:bodyPr wrap="square">
            <a:spAutoFit/>
          </a:bodyPr>
          <a:lstStyle/>
          <a:p>
            <a:pPr algn="r" rtl="1"/>
            <a:endParaRPr lang="he-IL" sz="1200" dirty="0" smtClean="0"/>
          </a:p>
          <a:p>
            <a:pPr algn="r" rtl="1"/>
            <a:endParaRPr lang="he-IL" sz="1200" dirty="0"/>
          </a:p>
          <a:p>
            <a:pPr algn="r" rtl="1"/>
            <a:r>
              <a:rPr lang="he-IL" sz="1200" dirty="0" smtClean="0"/>
              <a:t>קטגוריות משימות – ניתן להגדיר קטגוריות מובנות ולשייך אליהן משימות. באמצעות לשונית חיפוש 	       מתקדם ניתן יהיה למיין את המשימות גם לפי קטגוריה. הוספת קטגוריה 		       תתבצע על ידי לחיצה על כפתור                          ולאחר מכן על כפתור </a:t>
            </a:r>
          </a:p>
          <a:p>
            <a:pPr algn="r" rtl="1"/>
            <a:endParaRPr lang="he-IL" sz="1200" dirty="0"/>
          </a:p>
        </p:txBody>
      </p:sp>
      <p:pic>
        <p:nvPicPr>
          <p:cNvPr id="6" name="Picture 5"/>
          <p:cNvPicPr>
            <a:picLocks noChangeAspect="1"/>
          </p:cNvPicPr>
          <p:nvPr/>
        </p:nvPicPr>
        <p:blipFill>
          <a:blip r:embed="rId5"/>
          <a:stretch>
            <a:fillRect/>
          </a:stretch>
        </p:blipFill>
        <p:spPr>
          <a:xfrm>
            <a:off x="5023728" y="5985687"/>
            <a:ext cx="965883" cy="230840"/>
          </a:xfrm>
          <a:prstGeom prst="rect">
            <a:avLst/>
          </a:prstGeom>
        </p:spPr>
      </p:pic>
      <p:pic>
        <p:nvPicPr>
          <p:cNvPr id="9" name="Picture 8"/>
          <p:cNvPicPr>
            <a:picLocks noChangeAspect="1"/>
          </p:cNvPicPr>
          <p:nvPr/>
        </p:nvPicPr>
        <p:blipFill>
          <a:blip r:embed="rId6"/>
          <a:stretch>
            <a:fillRect/>
          </a:stretch>
        </p:blipFill>
        <p:spPr>
          <a:xfrm>
            <a:off x="4857854" y="5528209"/>
            <a:ext cx="936104" cy="216024"/>
          </a:xfrm>
          <a:prstGeom prst="rect">
            <a:avLst/>
          </a:prstGeom>
        </p:spPr>
      </p:pic>
      <p:pic>
        <p:nvPicPr>
          <p:cNvPr id="13" name="Picture 12"/>
          <p:cNvPicPr>
            <a:picLocks noChangeAspect="1"/>
          </p:cNvPicPr>
          <p:nvPr/>
        </p:nvPicPr>
        <p:blipFill>
          <a:blip r:embed="rId7"/>
          <a:stretch>
            <a:fillRect/>
          </a:stretch>
        </p:blipFill>
        <p:spPr>
          <a:xfrm>
            <a:off x="2514600" y="5528209"/>
            <a:ext cx="908715" cy="191004"/>
          </a:xfrm>
          <a:prstGeom prst="rect">
            <a:avLst/>
          </a:prstGeom>
        </p:spPr>
      </p:pic>
      <p:sp>
        <p:nvSpPr>
          <p:cNvPr id="14" name="TextBox 13"/>
          <p:cNvSpPr txBox="1"/>
          <p:nvPr/>
        </p:nvSpPr>
        <p:spPr>
          <a:xfrm>
            <a:off x="573673" y="6005598"/>
            <a:ext cx="8422268" cy="461665"/>
          </a:xfrm>
          <a:prstGeom prst="rect">
            <a:avLst/>
          </a:prstGeom>
          <a:noFill/>
        </p:spPr>
        <p:txBody>
          <a:bodyPr wrap="square" rtlCol="1">
            <a:spAutoFit/>
          </a:bodyPr>
          <a:lstStyle/>
          <a:p>
            <a:pPr algn="r" rtl="1"/>
            <a:r>
              <a:rPr lang="he-IL" sz="1200" dirty="0" smtClean="0"/>
              <a:t>הוספת משימה – תתבצע על ידי לחיצה על כפתור                         שבצד השמאלי העליון של העמוד.</a:t>
            </a:r>
          </a:p>
          <a:p>
            <a:pPr algn="r" rtl="1"/>
            <a:r>
              <a:rPr lang="he-IL" sz="1200" dirty="0" smtClean="0"/>
              <a:t> </a:t>
            </a:r>
            <a:endParaRPr lang="he-IL" sz="1200" dirty="0"/>
          </a:p>
        </p:txBody>
      </p:sp>
      <p:sp>
        <p:nvSpPr>
          <p:cNvPr id="15" name="TextBox 14"/>
          <p:cNvSpPr txBox="1"/>
          <p:nvPr/>
        </p:nvSpPr>
        <p:spPr>
          <a:xfrm>
            <a:off x="4716016" y="3798949"/>
            <a:ext cx="4271291" cy="830997"/>
          </a:xfrm>
          <a:prstGeom prst="rect">
            <a:avLst/>
          </a:prstGeom>
          <a:noFill/>
        </p:spPr>
        <p:txBody>
          <a:bodyPr wrap="square" rtlCol="1">
            <a:spAutoFit/>
          </a:bodyPr>
          <a:lstStyle/>
          <a:p>
            <a:pPr algn="r" rtl="1"/>
            <a:r>
              <a:rPr lang="he-IL" sz="1200" dirty="0" smtClean="0"/>
              <a:t>חיפוש מתקדם – לשונית חיפוש מתקדם תאפשר חיפוש ממוקד לפי 	  טווח תאריכים/נושא המשימה/מילות חיפוש/יוצר 	  המשימה/מכותבי המשימה/סטטוס משימות/ 	  	  קטגוריה/מספר משימה. 	</a:t>
            </a:r>
            <a:endParaRPr lang="he-IL" sz="1200" dirty="0"/>
          </a:p>
        </p:txBody>
      </p:sp>
      <p:pic>
        <p:nvPicPr>
          <p:cNvPr id="19" name="Picture 18"/>
          <p:cNvPicPr>
            <a:picLocks noChangeAspect="1"/>
          </p:cNvPicPr>
          <p:nvPr/>
        </p:nvPicPr>
        <p:blipFill>
          <a:blip r:embed="rId8"/>
          <a:stretch>
            <a:fillRect/>
          </a:stretch>
        </p:blipFill>
        <p:spPr>
          <a:xfrm>
            <a:off x="0" y="3896727"/>
            <a:ext cx="4944108" cy="1090304"/>
          </a:xfrm>
          <a:prstGeom prst="rect">
            <a:avLst/>
          </a:prstGeom>
        </p:spPr>
      </p:pic>
    </p:spTree>
    <p:extLst>
      <p:ext uri="{BB962C8B-B14F-4D97-AF65-F5344CB8AC3E}">
        <p14:creationId xmlns:p14="http://schemas.microsoft.com/office/powerpoint/2010/main" val="3009262578"/>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Head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2"/>
          <p:cNvSpPr txBox="1">
            <a:spLocks noChangeArrowheads="1"/>
          </p:cNvSpPr>
          <p:nvPr/>
        </p:nvSpPr>
        <p:spPr bwMode="auto">
          <a:xfrm>
            <a:off x="1835696" y="1457325"/>
            <a:ext cx="712246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he-IL" altLang="he-IL" b="1" i="0" u="none" strike="noStrike" kern="0" cap="none" spc="0" normalizeH="0" baseline="0" noProof="0" dirty="0" smtClean="0">
                <a:ln>
                  <a:noFill/>
                </a:ln>
                <a:solidFill>
                  <a:srgbClr val="1D528D"/>
                </a:solidFill>
                <a:effectLst/>
                <a:uLnTx/>
                <a:uFillTx/>
                <a:latin typeface="Arial" panose="020B0604020202020204" pitchFamily="34" charset="0"/>
                <a:cs typeface="Arial" panose="020B0604020202020204" pitchFamily="34" charset="0"/>
              </a:rPr>
              <a:t>מסך כניסה מותאם</a:t>
            </a:r>
          </a:p>
          <a:p>
            <a:pPr marL="0" marR="0" lvl="0" indent="0" algn="r" defTabSz="914400" rtl="1" eaLnBrk="1" fontAlgn="auto" latinLnBrk="0" hangingPunct="1">
              <a:lnSpc>
                <a:spcPct val="100000"/>
              </a:lnSpc>
              <a:spcBef>
                <a:spcPct val="0"/>
              </a:spcBef>
              <a:spcAft>
                <a:spcPts val="0"/>
              </a:spcAft>
              <a:buClrTx/>
              <a:buSzTx/>
              <a:buFontTx/>
              <a:buNone/>
              <a:tabLst/>
              <a:defRPr/>
            </a:pPr>
            <a:r>
              <a:rPr lang="he-IL" altLang="he-IL" sz="1200" kern="0" dirty="0" smtClean="0">
                <a:solidFill>
                  <a:srgbClr val="1D528D"/>
                </a:solidFill>
              </a:rPr>
              <a:t>שילוב שפות עברית \ אנגלית \ רוסית </a:t>
            </a:r>
          </a:p>
        </p:txBody>
      </p:sp>
      <p:pic>
        <p:nvPicPr>
          <p:cNvPr id="3" name="Picture 2"/>
          <p:cNvPicPr>
            <a:picLocks noChangeAspect="1"/>
          </p:cNvPicPr>
          <p:nvPr/>
        </p:nvPicPr>
        <p:blipFill>
          <a:blip r:embed="rId3"/>
          <a:stretch>
            <a:fillRect/>
          </a:stretch>
        </p:blipFill>
        <p:spPr>
          <a:xfrm>
            <a:off x="2195736" y="2492896"/>
            <a:ext cx="5403048" cy="3513124"/>
          </a:xfrm>
          <a:prstGeom prst="rect">
            <a:avLst/>
          </a:prstGeom>
        </p:spPr>
      </p:pic>
    </p:spTree>
  </p:cSld>
  <p:clrMapOvr>
    <a:masterClrMapping/>
  </p:clrMapOvr>
  <p:transition spd="med" advClick="0"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rtl="1" eaLnBrk="1" hangingPunct="1"/>
            <a:r>
              <a:rPr lang="he-IL" altLang="he-IL" sz="3600" smtClean="0"/>
              <a:t>פנל תצוגה</a:t>
            </a:r>
            <a:endParaRPr lang="en-US" altLang="he-IL" sz="3600" smtClean="0"/>
          </a:p>
        </p:txBody>
      </p:sp>
      <p:pic>
        <p:nvPicPr>
          <p:cNvPr id="22534" name="Picture 8" descr="Head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90"/>
            <a:ext cx="914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514600" y="1512402"/>
            <a:ext cx="6472707" cy="584775"/>
          </a:xfrm>
          <a:prstGeom prst="rect">
            <a:avLst/>
          </a:prstGeom>
        </p:spPr>
        <p:txBody>
          <a:bodyPr wrap="square">
            <a:spAutoFit/>
          </a:bodyPr>
          <a:lstStyle/>
          <a:p>
            <a:pPr algn="r" rtl="1" eaLnBrk="1" hangingPunct="1"/>
            <a:r>
              <a:rPr lang="he-IL" altLang="he-IL" sz="3200" b="1" dirty="0"/>
              <a:t>משתמשים וקבוצות    </a:t>
            </a:r>
            <a:r>
              <a:rPr lang="he-IL" altLang="he-IL" sz="3200" b="1" dirty="0" smtClean="0"/>
              <a:t>משימות</a:t>
            </a:r>
            <a:endParaRPr lang="he-IL" altLang="he-IL" sz="3200" b="1" dirty="0"/>
          </a:p>
        </p:txBody>
      </p:sp>
      <p:pic>
        <p:nvPicPr>
          <p:cNvPr id="18" name="Picture 17"/>
          <p:cNvPicPr>
            <a:picLocks noChangeAspect="1"/>
          </p:cNvPicPr>
          <p:nvPr/>
        </p:nvPicPr>
        <p:blipFill>
          <a:blip r:embed="rId3"/>
          <a:stretch>
            <a:fillRect/>
          </a:stretch>
        </p:blipFill>
        <p:spPr>
          <a:xfrm>
            <a:off x="5402556" y="1699961"/>
            <a:ext cx="274344" cy="268247"/>
          </a:xfrm>
          <a:prstGeom prst="rect">
            <a:avLst/>
          </a:prstGeom>
        </p:spPr>
      </p:pic>
      <p:sp>
        <p:nvSpPr>
          <p:cNvPr id="14" name="TextBox 13"/>
          <p:cNvSpPr txBox="1"/>
          <p:nvPr/>
        </p:nvSpPr>
        <p:spPr>
          <a:xfrm>
            <a:off x="5062949" y="2077469"/>
            <a:ext cx="3938507" cy="1569660"/>
          </a:xfrm>
          <a:prstGeom prst="rect">
            <a:avLst/>
          </a:prstGeom>
          <a:noFill/>
        </p:spPr>
        <p:txBody>
          <a:bodyPr wrap="square" rtlCol="1">
            <a:spAutoFit/>
          </a:bodyPr>
          <a:lstStyle/>
          <a:p>
            <a:pPr algn="r" rtl="1"/>
            <a:r>
              <a:rPr lang="he-IL" sz="1200" dirty="0" smtClean="0"/>
              <a:t>הוספת משימה –</a:t>
            </a:r>
          </a:p>
          <a:p>
            <a:pPr algn="r" rtl="1"/>
            <a:r>
              <a:rPr lang="he-IL" sz="1200" dirty="0"/>
              <a:t>תתבצע על ידי לחיצה על כפתור                        </a:t>
            </a:r>
            <a:endParaRPr lang="he-IL" sz="1200" dirty="0" smtClean="0"/>
          </a:p>
          <a:p>
            <a:pPr algn="r" rtl="1"/>
            <a:r>
              <a:rPr lang="he-IL" sz="1200" dirty="0" smtClean="0"/>
              <a:t>בצד </a:t>
            </a:r>
            <a:r>
              <a:rPr lang="he-IL" sz="1200" dirty="0"/>
              <a:t>השמאלי העליון של העמוד.</a:t>
            </a:r>
          </a:p>
          <a:p>
            <a:pPr algn="r" rtl="1"/>
            <a:endParaRPr lang="he-IL" sz="1200" dirty="0" smtClean="0"/>
          </a:p>
          <a:p>
            <a:pPr algn="r" rtl="1"/>
            <a:r>
              <a:rPr lang="he-IL" sz="1200" dirty="0" smtClean="0"/>
              <a:t>יש לבחור את נמעני המשימה על ידי לחיצה אל אייקון מכותבים</a:t>
            </a:r>
          </a:p>
          <a:p>
            <a:pPr algn="r" rtl="1"/>
            <a:r>
              <a:rPr lang="he-IL" sz="1200" dirty="0" smtClean="0"/>
              <a:t>ולסמן ליד כל מכותב האם הוא אחראי ראשי/אחראי/לידיעה </a:t>
            </a:r>
          </a:p>
          <a:p>
            <a:pPr algn="r" rtl="1"/>
            <a:r>
              <a:rPr lang="he-IL" sz="1200" dirty="0" smtClean="0"/>
              <a:t>בלבד/שליחת סמס/שליחת המשימה ללוח הזמנה של המכותב</a:t>
            </a:r>
            <a:endParaRPr lang="he-IL" sz="1200" dirty="0"/>
          </a:p>
          <a:p>
            <a:pPr algn="r" rtl="1"/>
            <a:r>
              <a:rPr lang="he-IL" sz="1200" dirty="0" smtClean="0"/>
              <a:t> </a:t>
            </a:r>
          </a:p>
        </p:txBody>
      </p:sp>
      <p:pic>
        <p:nvPicPr>
          <p:cNvPr id="7" name="Picture 6"/>
          <p:cNvPicPr>
            <a:picLocks noChangeAspect="1"/>
          </p:cNvPicPr>
          <p:nvPr/>
        </p:nvPicPr>
        <p:blipFill>
          <a:blip r:embed="rId4"/>
          <a:stretch>
            <a:fillRect/>
          </a:stretch>
        </p:blipFill>
        <p:spPr>
          <a:xfrm>
            <a:off x="-2809" y="2132856"/>
            <a:ext cx="4806280" cy="4987877"/>
          </a:xfrm>
          <a:prstGeom prst="rect">
            <a:avLst/>
          </a:prstGeom>
        </p:spPr>
      </p:pic>
      <p:pic>
        <p:nvPicPr>
          <p:cNvPr id="8" name="Picture 7"/>
          <p:cNvPicPr>
            <a:picLocks noChangeAspect="1"/>
          </p:cNvPicPr>
          <p:nvPr/>
        </p:nvPicPr>
        <p:blipFill>
          <a:blip r:embed="rId5"/>
          <a:stretch>
            <a:fillRect/>
          </a:stretch>
        </p:blipFill>
        <p:spPr>
          <a:xfrm>
            <a:off x="7627848" y="3472737"/>
            <a:ext cx="1242168" cy="586791"/>
          </a:xfrm>
          <a:prstGeom prst="rect">
            <a:avLst/>
          </a:prstGeom>
        </p:spPr>
      </p:pic>
      <p:pic>
        <p:nvPicPr>
          <p:cNvPr id="12" name="Picture 11"/>
          <p:cNvPicPr>
            <a:picLocks noChangeAspect="1"/>
          </p:cNvPicPr>
          <p:nvPr/>
        </p:nvPicPr>
        <p:blipFill>
          <a:blip r:embed="rId6"/>
          <a:stretch>
            <a:fillRect/>
          </a:stretch>
        </p:blipFill>
        <p:spPr>
          <a:xfrm>
            <a:off x="6012160" y="2276872"/>
            <a:ext cx="929301" cy="212585"/>
          </a:xfrm>
          <a:prstGeom prst="rect">
            <a:avLst/>
          </a:prstGeom>
        </p:spPr>
      </p:pic>
      <p:pic>
        <p:nvPicPr>
          <p:cNvPr id="16" name="Picture 15"/>
          <p:cNvPicPr>
            <a:picLocks noChangeAspect="1"/>
          </p:cNvPicPr>
          <p:nvPr/>
        </p:nvPicPr>
        <p:blipFill>
          <a:blip r:embed="rId7"/>
          <a:stretch>
            <a:fillRect/>
          </a:stretch>
        </p:blipFill>
        <p:spPr>
          <a:xfrm>
            <a:off x="5023701" y="2862299"/>
            <a:ext cx="220228" cy="174887"/>
          </a:xfrm>
          <a:prstGeom prst="rect">
            <a:avLst/>
          </a:prstGeom>
        </p:spPr>
      </p:pic>
      <p:sp>
        <p:nvSpPr>
          <p:cNvPr id="17" name="TextBox 16"/>
          <p:cNvSpPr txBox="1"/>
          <p:nvPr/>
        </p:nvSpPr>
        <p:spPr>
          <a:xfrm>
            <a:off x="4934911" y="4257423"/>
            <a:ext cx="4079575" cy="1200329"/>
          </a:xfrm>
          <a:prstGeom prst="rect">
            <a:avLst/>
          </a:prstGeom>
          <a:noFill/>
        </p:spPr>
        <p:txBody>
          <a:bodyPr wrap="square" rtlCol="1">
            <a:spAutoFit/>
          </a:bodyPr>
          <a:lstStyle/>
          <a:p>
            <a:pPr algn="r" rtl="1"/>
            <a:r>
              <a:rPr lang="he-IL" sz="1200" dirty="0" smtClean="0"/>
              <a:t>יש להגדיר תאריך יעד לסיום המשימה, לרשום נושא ותוכן ובסיום לשלוח את המשימה. ניתן להגדיר סטטוס/חשיבות/לקשר לאבני דרך </a:t>
            </a:r>
          </a:p>
          <a:p>
            <a:pPr algn="r" rtl="1"/>
            <a:r>
              <a:rPr lang="he-IL" sz="1200" dirty="0" smtClean="0"/>
              <a:t>במידה וקיימים/לשייך לניהול סיכונים במידה וקיימים. כמו כן ניתן להגדיר משימה כמשימה תקציבית ולהזין את השווי הכספי שלה.</a:t>
            </a:r>
          </a:p>
          <a:p>
            <a:pPr algn="r" rtl="1"/>
            <a:r>
              <a:rPr lang="he-IL" sz="1200" dirty="0" smtClean="0"/>
              <a:t>השתמש ב'הוסף קובץ' כדי לצרף קבצים/תמונות/חוזים למשימה.</a:t>
            </a:r>
          </a:p>
          <a:p>
            <a:pPr algn="r" rtl="1"/>
            <a:endParaRPr lang="he-IL" sz="1200" dirty="0"/>
          </a:p>
        </p:txBody>
      </p:sp>
      <p:sp>
        <p:nvSpPr>
          <p:cNvPr id="20" name="TextBox 19"/>
          <p:cNvSpPr txBox="1"/>
          <p:nvPr/>
        </p:nvSpPr>
        <p:spPr>
          <a:xfrm>
            <a:off x="4803471" y="5401706"/>
            <a:ext cx="4211015" cy="461665"/>
          </a:xfrm>
          <a:prstGeom prst="rect">
            <a:avLst/>
          </a:prstGeom>
          <a:noFill/>
        </p:spPr>
        <p:txBody>
          <a:bodyPr wrap="square" rtlCol="1">
            <a:spAutoFit/>
          </a:bodyPr>
          <a:lstStyle/>
          <a:p>
            <a:pPr algn="r" rtl="1"/>
            <a:r>
              <a:rPr lang="he-IL" sz="1200" dirty="0" smtClean="0"/>
              <a:t>המשימות שישלחו יופיעו למעקב והמשך טיפול בטאב המשימות בעמוד העדכונים האישי ('מה חדש') של המכותב. </a:t>
            </a:r>
            <a:endParaRPr lang="he-IL" sz="1200" dirty="0"/>
          </a:p>
        </p:txBody>
      </p:sp>
    </p:spTree>
    <p:extLst>
      <p:ext uri="{BB962C8B-B14F-4D97-AF65-F5344CB8AC3E}">
        <p14:creationId xmlns:p14="http://schemas.microsoft.com/office/powerpoint/2010/main" val="1777347449"/>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rtl="1" eaLnBrk="1" hangingPunct="1"/>
            <a:r>
              <a:rPr lang="he-IL" altLang="he-IL" sz="3600" smtClean="0"/>
              <a:t>פנל תצוגה</a:t>
            </a:r>
            <a:endParaRPr lang="en-US" altLang="he-IL" sz="3600" smtClean="0"/>
          </a:p>
        </p:txBody>
      </p:sp>
      <p:pic>
        <p:nvPicPr>
          <p:cNvPr id="22534" name="Picture 8" descr="Head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90"/>
            <a:ext cx="914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514600" y="1512402"/>
            <a:ext cx="6472707" cy="584775"/>
          </a:xfrm>
          <a:prstGeom prst="rect">
            <a:avLst/>
          </a:prstGeom>
        </p:spPr>
        <p:txBody>
          <a:bodyPr wrap="square">
            <a:spAutoFit/>
          </a:bodyPr>
          <a:lstStyle/>
          <a:p>
            <a:pPr algn="r" rtl="1" eaLnBrk="1" hangingPunct="1"/>
            <a:r>
              <a:rPr lang="he-IL" altLang="he-IL" sz="3200" b="1" dirty="0"/>
              <a:t>משתמשים וקבוצות    </a:t>
            </a:r>
            <a:r>
              <a:rPr lang="he-IL" altLang="he-IL" sz="3200" b="1" dirty="0" smtClean="0"/>
              <a:t>יומן פרויקט</a:t>
            </a:r>
            <a:endParaRPr lang="he-IL" altLang="he-IL" sz="3200" b="1" dirty="0"/>
          </a:p>
        </p:txBody>
      </p:sp>
      <p:pic>
        <p:nvPicPr>
          <p:cNvPr id="18" name="Picture 17"/>
          <p:cNvPicPr>
            <a:picLocks noChangeAspect="1"/>
          </p:cNvPicPr>
          <p:nvPr/>
        </p:nvPicPr>
        <p:blipFill>
          <a:blip r:embed="rId3"/>
          <a:stretch>
            <a:fillRect/>
          </a:stretch>
        </p:blipFill>
        <p:spPr>
          <a:xfrm>
            <a:off x="5402556" y="1699961"/>
            <a:ext cx="274344" cy="268247"/>
          </a:xfrm>
          <a:prstGeom prst="rect">
            <a:avLst/>
          </a:prstGeom>
        </p:spPr>
      </p:pic>
      <p:pic>
        <p:nvPicPr>
          <p:cNvPr id="2" name="Picture 1"/>
          <p:cNvPicPr>
            <a:picLocks noChangeAspect="1"/>
          </p:cNvPicPr>
          <p:nvPr/>
        </p:nvPicPr>
        <p:blipFill>
          <a:blip r:embed="rId4"/>
          <a:stretch>
            <a:fillRect/>
          </a:stretch>
        </p:blipFill>
        <p:spPr>
          <a:xfrm>
            <a:off x="0" y="2636912"/>
            <a:ext cx="9144000" cy="2648291"/>
          </a:xfrm>
          <a:prstGeom prst="rect">
            <a:avLst/>
          </a:prstGeom>
        </p:spPr>
      </p:pic>
      <p:sp>
        <p:nvSpPr>
          <p:cNvPr id="3" name="TextBox 2"/>
          <p:cNvSpPr txBox="1"/>
          <p:nvPr/>
        </p:nvSpPr>
        <p:spPr>
          <a:xfrm>
            <a:off x="4596360" y="2306456"/>
            <a:ext cx="4390947" cy="276999"/>
          </a:xfrm>
          <a:prstGeom prst="rect">
            <a:avLst/>
          </a:prstGeom>
          <a:noFill/>
        </p:spPr>
        <p:txBody>
          <a:bodyPr wrap="none" rtlCol="1">
            <a:spAutoFit/>
          </a:bodyPr>
          <a:lstStyle/>
          <a:p>
            <a:pPr algn="r" rtl="1"/>
            <a:r>
              <a:rPr lang="he-IL" sz="1200" dirty="0" smtClean="0"/>
              <a:t>יומן הפרויקט מציג את כלל המשימות/הזמנות לפגישה/אירועים לפרויקט.</a:t>
            </a:r>
            <a:endParaRPr lang="he-IL" sz="1200" dirty="0"/>
          </a:p>
        </p:txBody>
      </p:sp>
      <p:sp>
        <p:nvSpPr>
          <p:cNvPr id="4" name="TextBox 3"/>
          <p:cNvSpPr txBox="1"/>
          <p:nvPr/>
        </p:nvSpPr>
        <p:spPr>
          <a:xfrm>
            <a:off x="4357049" y="5532245"/>
            <a:ext cx="4786951" cy="1200329"/>
          </a:xfrm>
          <a:prstGeom prst="rect">
            <a:avLst/>
          </a:prstGeom>
          <a:noFill/>
        </p:spPr>
        <p:txBody>
          <a:bodyPr wrap="none" rtlCol="1">
            <a:spAutoFit/>
          </a:bodyPr>
          <a:lstStyle/>
          <a:p>
            <a:pPr algn="r" rtl="1"/>
            <a:r>
              <a:rPr lang="he-IL" sz="1200" dirty="0" smtClean="0"/>
              <a:t>לחיצה על אייקון עריכה       תאפשר הוספת אירוע ליומן. </a:t>
            </a:r>
          </a:p>
          <a:p>
            <a:pPr algn="r" rtl="1"/>
            <a:r>
              <a:rPr lang="he-IL" sz="1200" dirty="0" smtClean="0"/>
              <a:t>עמידה על כל אחד מהפרטים ביומן תפתח באבל עם פרטים נוספים.</a:t>
            </a:r>
          </a:p>
          <a:p>
            <a:pPr algn="r" rtl="1"/>
            <a:r>
              <a:rPr lang="he-IL" sz="1200" dirty="0" smtClean="0"/>
              <a:t>לחיצה על אייקון זכוכית המגדלת       יאפשר לעדכן ולדווח הערות ואחוזי ביצוע.</a:t>
            </a:r>
          </a:p>
          <a:p>
            <a:pPr algn="r" rtl="1"/>
            <a:r>
              <a:rPr lang="he-IL" sz="1200" dirty="0" smtClean="0"/>
              <a:t>כתום – הזמנה לפגישה.</a:t>
            </a:r>
          </a:p>
          <a:p>
            <a:pPr algn="r" rtl="1"/>
            <a:r>
              <a:rPr lang="he-IL" sz="1200" dirty="0" smtClean="0"/>
              <a:t>ירוק – משימה שהסתיימה.</a:t>
            </a:r>
          </a:p>
          <a:p>
            <a:pPr algn="r" rtl="1"/>
            <a:r>
              <a:rPr lang="he-IL" sz="1200" dirty="0" smtClean="0"/>
              <a:t>אדום – משימה שטרם הסתיימה. </a:t>
            </a:r>
            <a:endParaRPr lang="he-IL" sz="1200" dirty="0"/>
          </a:p>
        </p:txBody>
      </p:sp>
      <p:pic>
        <p:nvPicPr>
          <p:cNvPr id="6" name="Picture 5"/>
          <p:cNvPicPr>
            <a:picLocks noChangeAspect="1"/>
          </p:cNvPicPr>
          <p:nvPr/>
        </p:nvPicPr>
        <p:blipFill>
          <a:blip r:embed="rId5"/>
          <a:stretch>
            <a:fillRect/>
          </a:stretch>
        </p:blipFill>
        <p:spPr>
          <a:xfrm>
            <a:off x="7436641" y="5560244"/>
            <a:ext cx="297206" cy="220999"/>
          </a:xfrm>
          <a:prstGeom prst="rect">
            <a:avLst/>
          </a:prstGeom>
        </p:spPr>
      </p:pic>
      <p:pic>
        <p:nvPicPr>
          <p:cNvPr id="9" name="Picture 8"/>
          <p:cNvPicPr>
            <a:picLocks noChangeAspect="1"/>
          </p:cNvPicPr>
          <p:nvPr/>
        </p:nvPicPr>
        <p:blipFill>
          <a:blip r:embed="rId6"/>
          <a:stretch>
            <a:fillRect/>
          </a:stretch>
        </p:blipFill>
        <p:spPr>
          <a:xfrm>
            <a:off x="6948264" y="5995680"/>
            <a:ext cx="198137" cy="182896"/>
          </a:xfrm>
          <a:prstGeom prst="rect">
            <a:avLst/>
          </a:prstGeom>
        </p:spPr>
      </p:pic>
    </p:spTree>
    <p:extLst>
      <p:ext uri="{BB962C8B-B14F-4D97-AF65-F5344CB8AC3E}">
        <p14:creationId xmlns:p14="http://schemas.microsoft.com/office/powerpoint/2010/main" val="1563696700"/>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rtl="1" eaLnBrk="1" hangingPunct="1"/>
            <a:r>
              <a:rPr lang="he-IL" altLang="he-IL" sz="3600" smtClean="0"/>
              <a:t>פנל תצוגה</a:t>
            </a:r>
            <a:endParaRPr lang="en-US" altLang="he-IL" sz="3600" smtClean="0"/>
          </a:p>
        </p:txBody>
      </p:sp>
      <p:pic>
        <p:nvPicPr>
          <p:cNvPr id="22534" name="Picture 8" descr="Head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590"/>
            <a:ext cx="914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514600" y="1512402"/>
            <a:ext cx="6472707" cy="584775"/>
          </a:xfrm>
          <a:prstGeom prst="rect">
            <a:avLst/>
          </a:prstGeom>
        </p:spPr>
        <p:txBody>
          <a:bodyPr wrap="square">
            <a:spAutoFit/>
          </a:bodyPr>
          <a:lstStyle/>
          <a:p>
            <a:pPr algn="r" rtl="1" eaLnBrk="1" hangingPunct="1"/>
            <a:r>
              <a:rPr lang="he-IL" altLang="he-IL" sz="3200" b="1" dirty="0"/>
              <a:t>משתמשים וקבוצות    </a:t>
            </a:r>
            <a:r>
              <a:rPr lang="he-IL" altLang="he-IL" sz="3200" b="1" dirty="0" smtClean="0"/>
              <a:t>גנט פרויקט</a:t>
            </a:r>
            <a:endParaRPr lang="he-IL" altLang="he-IL" sz="3200" b="1" dirty="0"/>
          </a:p>
        </p:txBody>
      </p:sp>
      <p:pic>
        <p:nvPicPr>
          <p:cNvPr id="18" name="Picture 17"/>
          <p:cNvPicPr>
            <a:picLocks noChangeAspect="1"/>
          </p:cNvPicPr>
          <p:nvPr/>
        </p:nvPicPr>
        <p:blipFill>
          <a:blip r:embed="rId4"/>
          <a:stretch>
            <a:fillRect/>
          </a:stretch>
        </p:blipFill>
        <p:spPr>
          <a:xfrm>
            <a:off x="5402556" y="1699961"/>
            <a:ext cx="274344" cy="268247"/>
          </a:xfrm>
          <a:prstGeom prst="rect">
            <a:avLst/>
          </a:prstGeom>
        </p:spPr>
      </p:pic>
      <p:sp>
        <p:nvSpPr>
          <p:cNvPr id="3" name="TextBox 2"/>
          <p:cNvSpPr txBox="1"/>
          <p:nvPr/>
        </p:nvSpPr>
        <p:spPr>
          <a:xfrm>
            <a:off x="1691680" y="2306456"/>
            <a:ext cx="7295627" cy="461665"/>
          </a:xfrm>
          <a:prstGeom prst="rect">
            <a:avLst/>
          </a:prstGeom>
          <a:noFill/>
        </p:spPr>
        <p:txBody>
          <a:bodyPr wrap="square" rtlCol="1">
            <a:spAutoFit/>
          </a:bodyPr>
          <a:lstStyle/>
          <a:p>
            <a:pPr algn="r" rtl="1"/>
            <a:r>
              <a:rPr lang="he-IL" sz="1200" dirty="0" smtClean="0"/>
              <a:t>במערכת קיימים 3 סוגים לניהול לוחות זמנים</a:t>
            </a:r>
          </a:p>
          <a:p>
            <a:pPr algn="r" rtl="1"/>
            <a:endParaRPr lang="he-IL" sz="1200" dirty="0"/>
          </a:p>
        </p:txBody>
      </p:sp>
      <p:pic>
        <p:nvPicPr>
          <p:cNvPr id="6" name="Picture 5"/>
          <p:cNvPicPr>
            <a:picLocks noChangeAspect="1"/>
          </p:cNvPicPr>
          <p:nvPr/>
        </p:nvPicPr>
        <p:blipFill>
          <a:blip r:embed="rId5"/>
          <a:stretch>
            <a:fillRect/>
          </a:stretch>
        </p:blipFill>
        <p:spPr>
          <a:xfrm>
            <a:off x="7436641" y="5560244"/>
            <a:ext cx="297206" cy="220999"/>
          </a:xfrm>
          <a:prstGeom prst="rect">
            <a:avLst/>
          </a:prstGeom>
        </p:spPr>
      </p:pic>
      <p:sp>
        <p:nvSpPr>
          <p:cNvPr id="13" name="TextBox 12"/>
          <p:cNvSpPr txBox="1"/>
          <p:nvPr/>
        </p:nvSpPr>
        <p:spPr>
          <a:xfrm>
            <a:off x="2735403" y="2751024"/>
            <a:ext cx="6251904" cy="1477328"/>
          </a:xfrm>
          <a:prstGeom prst="rect">
            <a:avLst/>
          </a:prstGeom>
          <a:noFill/>
        </p:spPr>
        <p:txBody>
          <a:bodyPr wrap="none" rtlCol="1">
            <a:spAutoFit/>
          </a:bodyPr>
          <a:lstStyle/>
          <a:p>
            <a:pPr lvl="0" algn="r" rtl="1"/>
            <a:r>
              <a:rPr lang="he-IL" sz="1200" dirty="0">
                <a:solidFill>
                  <a:srgbClr val="1D528D"/>
                </a:solidFill>
              </a:rPr>
              <a:t>גנט המשימות שלי – </a:t>
            </a:r>
            <a:endParaRPr lang="he-IL" sz="1200" dirty="0" smtClean="0">
              <a:solidFill>
                <a:srgbClr val="1D528D"/>
              </a:solidFill>
            </a:endParaRPr>
          </a:p>
          <a:p>
            <a:pPr lvl="0" algn="r" rtl="1"/>
            <a:r>
              <a:rPr lang="he-IL" sz="1200" dirty="0" smtClean="0">
                <a:solidFill>
                  <a:srgbClr val="1D528D"/>
                </a:solidFill>
              </a:rPr>
              <a:t>תצוגת </a:t>
            </a:r>
            <a:r>
              <a:rPr lang="he-IL" sz="1200" dirty="0">
                <a:solidFill>
                  <a:srgbClr val="1D528D"/>
                </a:solidFill>
              </a:rPr>
              <a:t>משימות המשתמש בתרשים </a:t>
            </a:r>
            <a:r>
              <a:rPr lang="he-IL" sz="1200" dirty="0" smtClean="0">
                <a:solidFill>
                  <a:srgbClr val="1D528D"/>
                </a:solidFill>
              </a:rPr>
              <a:t>גנט.</a:t>
            </a:r>
          </a:p>
          <a:p>
            <a:pPr lvl="0" algn="r" rtl="1"/>
            <a:r>
              <a:rPr lang="he-IL" sz="1200" dirty="0" smtClean="0">
                <a:solidFill>
                  <a:srgbClr val="1D528D"/>
                </a:solidFill>
              </a:rPr>
              <a:t>המשימות נצבעות בירוק ביחס לשקלול אחוזי הביצוע</a:t>
            </a:r>
          </a:p>
          <a:p>
            <a:pPr lvl="0" algn="r" rtl="1"/>
            <a:r>
              <a:rPr lang="he-IL" sz="1200" dirty="0" smtClean="0">
                <a:solidFill>
                  <a:srgbClr val="1D528D"/>
                </a:solidFill>
              </a:rPr>
              <a:t>של המשימה. עמידה על המשימה תציג בחלונית את </a:t>
            </a:r>
          </a:p>
          <a:p>
            <a:pPr lvl="0" algn="r" rtl="1"/>
            <a:r>
              <a:rPr lang="he-IL" sz="1200" dirty="0" smtClean="0">
                <a:solidFill>
                  <a:srgbClr val="1D528D"/>
                </a:solidFill>
              </a:rPr>
              <a:t>פרטי המשימה. לחיצה על המשימה תפתח חלון לעדכון </a:t>
            </a:r>
          </a:p>
          <a:p>
            <a:pPr lvl="0" algn="r" rtl="1"/>
            <a:r>
              <a:rPr lang="he-IL" sz="1200" dirty="0" smtClean="0">
                <a:solidFill>
                  <a:srgbClr val="1D528D"/>
                </a:solidFill>
              </a:rPr>
              <a:t>ודיווח הערות ואחוזי ביצוע.</a:t>
            </a:r>
          </a:p>
          <a:p>
            <a:endParaRPr lang="he-IL" dirty="0"/>
          </a:p>
        </p:txBody>
      </p:sp>
      <p:pic>
        <p:nvPicPr>
          <p:cNvPr id="15" name="Picture 14"/>
          <p:cNvPicPr>
            <a:picLocks noChangeAspect="1"/>
          </p:cNvPicPr>
          <p:nvPr/>
        </p:nvPicPr>
        <p:blipFill>
          <a:blip r:embed="rId6"/>
          <a:stretch>
            <a:fillRect/>
          </a:stretch>
        </p:blipFill>
        <p:spPr>
          <a:xfrm>
            <a:off x="150790" y="2815129"/>
            <a:ext cx="4564982" cy="1211046"/>
          </a:xfrm>
          <a:prstGeom prst="rect">
            <a:avLst/>
          </a:prstGeom>
        </p:spPr>
      </p:pic>
      <p:sp>
        <p:nvSpPr>
          <p:cNvPr id="16" name="TextBox 15"/>
          <p:cNvSpPr txBox="1"/>
          <p:nvPr/>
        </p:nvSpPr>
        <p:spPr>
          <a:xfrm>
            <a:off x="4715772" y="4349754"/>
            <a:ext cx="4108138" cy="1292662"/>
          </a:xfrm>
          <a:prstGeom prst="rect">
            <a:avLst/>
          </a:prstGeom>
          <a:noFill/>
        </p:spPr>
        <p:txBody>
          <a:bodyPr wrap="square" rtlCol="1">
            <a:spAutoFit/>
          </a:bodyPr>
          <a:lstStyle/>
          <a:p>
            <a:pPr algn="r" rtl="1"/>
            <a:r>
              <a:rPr lang="he-IL" sz="1200" dirty="0" smtClean="0"/>
              <a:t>גנט </a:t>
            </a:r>
            <a:r>
              <a:rPr lang="en-US" sz="1200" dirty="0" smtClean="0"/>
              <a:t>MSP</a:t>
            </a:r>
            <a:r>
              <a:rPr lang="he-IL" sz="1200" dirty="0" smtClean="0"/>
              <a:t> –</a:t>
            </a:r>
          </a:p>
          <a:p>
            <a:pPr algn="r" rtl="1"/>
            <a:r>
              <a:rPr lang="he-IL" sz="1200" dirty="0" smtClean="0"/>
              <a:t>מאפשר ייבוא של קובץ </a:t>
            </a:r>
            <a:r>
              <a:rPr lang="en-US" sz="1200" dirty="0" smtClean="0"/>
              <a:t>MSP</a:t>
            </a:r>
            <a:r>
              <a:rPr lang="he-IL" sz="1200" dirty="0" smtClean="0"/>
              <a:t> למערכת. בפתיחת גנט חדש יוגדרו הרשאות לגנט והמערכת תאפשר עריכה ושמירת גרסאות בהתאם להרשאות שהוגדרו.</a:t>
            </a:r>
          </a:p>
          <a:p>
            <a:pPr algn="r" rtl="1"/>
            <a:endParaRPr lang="he-IL" sz="1200" dirty="0" smtClean="0"/>
          </a:p>
          <a:p>
            <a:endParaRPr lang="he-IL" dirty="0"/>
          </a:p>
        </p:txBody>
      </p:sp>
      <p:pic>
        <p:nvPicPr>
          <p:cNvPr id="17" name="Picture 16"/>
          <p:cNvPicPr>
            <a:picLocks noChangeAspect="1"/>
          </p:cNvPicPr>
          <p:nvPr/>
        </p:nvPicPr>
        <p:blipFill>
          <a:blip r:embed="rId7"/>
          <a:stretch>
            <a:fillRect/>
          </a:stretch>
        </p:blipFill>
        <p:spPr>
          <a:xfrm>
            <a:off x="150790" y="4464191"/>
            <a:ext cx="4564982" cy="2300240"/>
          </a:xfrm>
          <a:prstGeom prst="rect">
            <a:avLst/>
          </a:prstGeom>
        </p:spPr>
      </p:pic>
      <p:cxnSp>
        <p:nvCxnSpPr>
          <p:cNvPr id="20" name="Straight Connector 19"/>
          <p:cNvCxnSpPr/>
          <p:nvPr/>
        </p:nvCxnSpPr>
        <p:spPr bwMode="auto">
          <a:xfrm>
            <a:off x="150790" y="4030266"/>
            <a:ext cx="456498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1" name="Picture 20"/>
          <p:cNvPicPr>
            <a:picLocks noChangeAspect="1"/>
          </p:cNvPicPr>
          <p:nvPr/>
        </p:nvPicPr>
        <p:blipFill>
          <a:blip r:embed="rId8"/>
          <a:stretch>
            <a:fillRect/>
          </a:stretch>
        </p:blipFill>
        <p:spPr>
          <a:xfrm>
            <a:off x="6372200" y="5288526"/>
            <a:ext cx="2337975" cy="1569474"/>
          </a:xfrm>
          <a:prstGeom prst="rect">
            <a:avLst/>
          </a:prstGeom>
        </p:spPr>
      </p:pic>
    </p:spTree>
    <p:extLst>
      <p:ext uri="{BB962C8B-B14F-4D97-AF65-F5344CB8AC3E}">
        <p14:creationId xmlns:p14="http://schemas.microsoft.com/office/powerpoint/2010/main" val="2516348017"/>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rtl="1" eaLnBrk="1" hangingPunct="1"/>
            <a:r>
              <a:rPr lang="he-IL" altLang="he-IL" sz="3600" smtClean="0"/>
              <a:t>פנל תצוגה</a:t>
            </a:r>
            <a:endParaRPr lang="en-US" altLang="he-IL" sz="3600" smtClean="0"/>
          </a:p>
        </p:txBody>
      </p:sp>
      <p:pic>
        <p:nvPicPr>
          <p:cNvPr id="22534" name="Picture 8" descr="Head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590"/>
            <a:ext cx="914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514600" y="1531556"/>
            <a:ext cx="6472707" cy="584775"/>
          </a:xfrm>
          <a:prstGeom prst="rect">
            <a:avLst/>
          </a:prstGeom>
        </p:spPr>
        <p:txBody>
          <a:bodyPr wrap="square">
            <a:spAutoFit/>
          </a:bodyPr>
          <a:lstStyle/>
          <a:p>
            <a:pPr algn="r" rtl="1" eaLnBrk="1" hangingPunct="1"/>
            <a:r>
              <a:rPr lang="he-IL" altLang="he-IL" sz="3200" b="1" dirty="0"/>
              <a:t>משתמשים וקבוצות    </a:t>
            </a:r>
            <a:r>
              <a:rPr lang="he-IL" altLang="he-IL" sz="3200" b="1" dirty="0" smtClean="0"/>
              <a:t>גנט פרויקט</a:t>
            </a:r>
            <a:endParaRPr lang="he-IL" altLang="he-IL" sz="3200" b="1" dirty="0"/>
          </a:p>
        </p:txBody>
      </p:sp>
      <p:pic>
        <p:nvPicPr>
          <p:cNvPr id="18" name="Picture 17"/>
          <p:cNvPicPr>
            <a:picLocks noChangeAspect="1"/>
          </p:cNvPicPr>
          <p:nvPr/>
        </p:nvPicPr>
        <p:blipFill>
          <a:blip r:embed="rId4"/>
          <a:stretch>
            <a:fillRect/>
          </a:stretch>
        </p:blipFill>
        <p:spPr>
          <a:xfrm>
            <a:off x="5402556" y="1699961"/>
            <a:ext cx="274344" cy="268247"/>
          </a:xfrm>
          <a:prstGeom prst="rect">
            <a:avLst/>
          </a:prstGeom>
        </p:spPr>
      </p:pic>
      <p:sp>
        <p:nvSpPr>
          <p:cNvPr id="13" name="TextBox 12"/>
          <p:cNvSpPr txBox="1"/>
          <p:nvPr/>
        </p:nvSpPr>
        <p:spPr>
          <a:xfrm>
            <a:off x="6409673" y="2237398"/>
            <a:ext cx="2577634" cy="2769989"/>
          </a:xfrm>
          <a:prstGeom prst="rect">
            <a:avLst/>
          </a:prstGeom>
          <a:noFill/>
        </p:spPr>
        <p:txBody>
          <a:bodyPr wrap="square" rtlCol="1">
            <a:spAutoFit/>
          </a:bodyPr>
          <a:lstStyle/>
          <a:p>
            <a:pPr lvl="0" algn="r" rtl="1"/>
            <a:r>
              <a:rPr lang="he-IL" sz="1200" dirty="0">
                <a:solidFill>
                  <a:srgbClr val="1D528D"/>
                </a:solidFill>
              </a:rPr>
              <a:t>גנט </a:t>
            </a:r>
            <a:r>
              <a:rPr lang="he-IL" sz="1200" dirty="0" smtClean="0">
                <a:solidFill>
                  <a:srgbClr val="1D528D"/>
                </a:solidFill>
              </a:rPr>
              <a:t>אבני דרך  </a:t>
            </a:r>
            <a:r>
              <a:rPr lang="he-IL" sz="1200" dirty="0">
                <a:solidFill>
                  <a:srgbClr val="1D528D"/>
                </a:solidFill>
              </a:rPr>
              <a:t>– </a:t>
            </a:r>
            <a:endParaRPr lang="he-IL" sz="1200" dirty="0" smtClean="0">
              <a:solidFill>
                <a:srgbClr val="1D528D"/>
              </a:solidFill>
            </a:endParaRPr>
          </a:p>
          <a:p>
            <a:pPr lvl="0" algn="r" rtl="1"/>
            <a:r>
              <a:rPr lang="he-IL" sz="1200" dirty="0" smtClean="0">
                <a:solidFill>
                  <a:srgbClr val="1D528D"/>
                </a:solidFill>
              </a:rPr>
              <a:t>מאפשר יצירת אבני דרך וקישור משימות לפעילויות השונות. התקדמות הגנט תוצג בירוק בהתאם לשקלול אחוזי הביצוע של המשימות המקושרות.</a:t>
            </a:r>
          </a:p>
          <a:p>
            <a:pPr lvl="0" algn="r" rtl="1"/>
            <a:r>
              <a:rPr lang="he-IL" sz="1200" dirty="0" smtClean="0">
                <a:solidFill>
                  <a:srgbClr val="1D528D"/>
                </a:solidFill>
              </a:rPr>
              <a:t>עמידה על הפעילות תציג בחלונית את </a:t>
            </a:r>
          </a:p>
          <a:p>
            <a:pPr lvl="0" algn="r" rtl="1"/>
            <a:r>
              <a:rPr lang="he-IL" sz="1200" dirty="0" smtClean="0">
                <a:solidFill>
                  <a:srgbClr val="1D528D"/>
                </a:solidFill>
              </a:rPr>
              <a:t>פרטי המשימות המקושרות. לחיצה על הפעילות תציג את רשימת המשימות המקושרות לצורך עדכון ודיווח הערות ואחוזי ביצוע.</a:t>
            </a:r>
          </a:p>
          <a:p>
            <a:pPr lvl="0" algn="r" rtl="1"/>
            <a:endParaRPr lang="he-IL" sz="1200" dirty="0">
              <a:solidFill>
                <a:srgbClr val="1D528D"/>
              </a:solidFill>
            </a:endParaRPr>
          </a:p>
          <a:p>
            <a:pPr lvl="0" algn="r" rtl="1"/>
            <a:endParaRPr lang="he-IL" sz="1200" dirty="0" smtClean="0">
              <a:solidFill>
                <a:srgbClr val="1D528D"/>
              </a:solidFill>
            </a:endParaRPr>
          </a:p>
          <a:p>
            <a:pPr lvl="0" algn="r" rtl="1"/>
            <a:r>
              <a:rPr lang="he-IL" sz="1200" dirty="0" smtClean="0">
                <a:solidFill>
                  <a:srgbClr val="1D528D"/>
                </a:solidFill>
              </a:rPr>
              <a:t> </a:t>
            </a:r>
          </a:p>
          <a:p>
            <a:endParaRPr lang="he-IL" dirty="0"/>
          </a:p>
        </p:txBody>
      </p:sp>
      <p:pic>
        <p:nvPicPr>
          <p:cNvPr id="4" name="Picture 3"/>
          <p:cNvPicPr>
            <a:picLocks noChangeAspect="1"/>
          </p:cNvPicPr>
          <p:nvPr/>
        </p:nvPicPr>
        <p:blipFill>
          <a:blip r:embed="rId5"/>
          <a:stretch>
            <a:fillRect/>
          </a:stretch>
        </p:blipFill>
        <p:spPr>
          <a:xfrm>
            <a:off x="2518" y="2306764"/>
            <a:ext cx="6445946" cy="2070931"/>
          </a:xfrm>
          <a:prstGeom prst="rect">
            <a:avLst/>
          </a:prstGeom>
        </p:spPr>
      </p:pic>
      <p:pic>
        <p:nvPicPr>
          <p:cNvPr id="5" name="Picture 4"/>
          <p:cNvPicPr>
            <a:picLocks noChangeAspect="1"/>
          </p:cNvPicPr>
          <p:nvPr/>
        </p:nvPicPr>
        <p:blipFill>
          <a:blip r:embed="rId6"/>
          <a:stretch>
            <a:fillRect/>
          </a:stretch>
        </p:blipFill>
        <p:spPr>
          <a:xfrm>
            <a:off x="3647029" y="4721556"/>
            <a:ext cx="5325216" cy="949420"/>
          </a:xfrm>
          <a:prstGeom prst="rect">
            <a:avLst/>
          </a:prstGeom>
        </p:spPr>
      </p:pic>
      <p:sp>
        <p:nvSpPr>
          <p:cNvPr id="7" name="TextBox 6"/>
          <p:cNvSpPr txBox="1"/>
          <p:nvPr/>
        </p:nvSpPr>
        <p:spPr>
          <a:xfrm>
            <a:off x="5883572" y="5856488"/>
            <a:ext cx="3103735" cy="276999"/>
          </a:xfrm>
          <a:prstGeom prst="rect">
            <a:avLst/>
          </a:prstGeom>
          <a:noFill/>
        </p:spPr>
        <p:txBody>
          <a:bodyPr wrap="none" rtlCol="1">
            <a:spAutoFit/>
          </a:bodyPr>
          <a:lstStyle/>
          <a:p>
            <a:pPr algn="r" rtl="1"/>
            <a:r>
              <a:rPr lang="he-IL" sz="1200" dirty="0" smtClean="0"/>
              <a:t>ניתן לקשר משימה לפעילות מתוך הוספת משימה</a:t>
            </a:r>
            <a:endParaRPr lang="he-IL" sz="1200" dirty="0"/>
          </a:p>
        </p:txBody>
      </p:sp>
      <p:pic>
        <p:nvPicPr>
          <p:cNvPr id="9" name="Picture 8"/>
          <p:cNvPicPr>
            <a:picLocks noChangeAspect="1"/>
          </p:cNvPicPr>
          <p:nvPr/>
        </p:nvPicPr>
        <p:blipFill>
          <a:blip r:embed="rId7"/>
          <a:stretch>
            <a:fillRect/>
          </a:stretch>
        </p:blipFill>
        <p:spPr>
          <a:xfrm>
            <a:off x="1888838" y="5898131"/>
            <a:ext cx="3779848" cy="807790"/>
          </a:xfrm>
          <a:prstGeom prst="rect">
            <a:avLst/>
          </a:prstGeom>
        </p:spPr>
      </p:pic>
      <p:cxnSp>
        <p:nvCxnSpPr>
          <p:cNvPr id="12" name="Straight Connector 11"/>
          <p:cNvCxnSpPr/>
          <p:nvPr/>
        </p:nvCxnSpPr>
        <p:spPr bwMode="auto">
          <a:xfrm flipV="1">
            <a:off x="36875" y="4398531"/>
            <a:ext cx="6411589" cy="3084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p:cNvSpPr txBox="1"/>
          <p:nvPr/>
        </p:nvSpPr>
        <p:spPr>
          <a:xfrm>
            <a:off x="3626564" y="4444557"/>
            <a:ext cx="5392823" cy="553998"/>
          </a:xfrm>
          <a:prstGeom prst="rect">
            <a:avLst/>
          </a:prstGeom>
          <a:noFill/>
        </p:spPr>
        <p:txBody>
          <a:bodyPr wrap="none" rtlCol="1">
            <a:spAutoFit/>
          </a:bodyPr>
          <a:lstStyle/>
          <a:p>
            <a:pPr lvl="0" algn="r" rtl="1"/>
            <a:r>
              <a:rPr lang="he-IL" sz="1200" dirty="0" smtClean="0">
                <a:solidFill>
                  <a:srgbClr val="1D528D"/>
                </a:solidFill>
              </a:rPr>
              <a:t>ניתן לקשר משימה לפעילות בזמן הגדרת הפעילות  </a:t>
            </a:r>
            <a:r>
              <a:rPr lang="he-IL" sz="1200" dirty="0">
                <a:solidFill>
                  <a:srgbClr val="1D528D"/>
                </a:solidFill>
              </a:rPr>
              <a:t>:</a:t>
            </a:r>
          </a:p>
          <a:p>
            <a:endParaRPr lang="he-IL" dirty="0"/>
          </a:p>
        </p:txBody>
      </p:sp>
    </p:spTree>
    <p:extLst>
      <p:ext uri="{BB962C8B-B14F-4D97-AF65-F5344CB8AC3E}">
        <p14:creationId xmlns:p14="http://schemas.microsoft.com/office/powerpoint/2010/main" val="3128392522"/>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rtl="1" eaLnBrk="1" hangingPunct="1"/>
            <a:r>
              <a:rPr lang="he-IL" altLang="he-IL" sz="3600" smtClean="0"/>
              <a:t>פנל תצוגה</a:t>
            </a:r>
            <a:endParaRPr lang="en-US" altLang="he-IL" sz="3600" smtClean="0"/>
          </a:p>
        </p:txBody>
      </p:sp>
      <p:pic>
        <p:nvPicPr>
          <p:cNvPr id="22534" name="Picture 8" descr="Head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90"/>
            <a:ext cx="914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514600" y="1512402"/>
            <a:ext cx="6472707" cy="584775"/>
          </a:xfrm>
          <a:prstGeom prst="rect">
            <a:avLst/>
          </a:prstGeom>
        </p:spPr>
        <p:txBody>
          <a:bodyPr wrap="square">
            <a:spAutoFit/>
          </a:bodyPr>
          <a:lstStyle/>
          <a:p>
            <a:pPr algn="r" rtl="1" eaLnBrk="1" hangingPunct="1"/>
            <a:r>
              <a:rPr lang="he-IL" altLang="he-IL" sz="3200" b="1" dirty="0" smtClean="0"/>
              <a:t>דוחות קבלן    יומן עבודה</a:t>
            </a:r>
            <a:endParaRPr lang="he-IL" altLang="he-IL" sz="3200" b="1" dirty="0"/>
          </a:p>
        </p:txBody>
      </p:sp>
      <p:pic>
        <p:nvPicPr>
          <p:cNvPr id="18" name="Picture 17"/>
          <p:cNvPicPr>
            <a:picLocks noChangeAspect="1"/>
          </p:cNvPicPr>
          <p:nvPr/>
        </p:nvPicPr>
        <p:blipFill>
          <a:blip r:embed="rId3"/>
          <a:stretch>
            <a:fillRect/>
          </a:stretch>
        </p:blipFill>
        <p:spPr>
          <a:xfrm>
            <a:off x="6609434" y="1702644"/>
            <a:ext cx="274344" cy="268247"/>
          </a:xfrm>
          <a:prstGeom prst="rect">
            <a:avLst/>
          </a:prstGeom>
        </p:spPr>
      </p:pic>
      <p:sp>
        <p:nvSpPr>
          <p:cNvPr id="11" name="TextBox 10"/>
          <p:cNvSpPr txBox="1"/>
          <p:nvPr/>
        </p:nvSpPr>
        <p:spPr>
          <a:xfrm>
            <a:off x="2609393" y="2080751"/>
            <a:ext cx="6406044" cy="1015663"/>
          </a:xfrm>
          <a:prstGeom prst="rect">
            <a:avLst/>
          </a:prstGeom>
          <a:noFill/>
        </p:spPr>
        <p:txBody>
          <a:bodyPr wrap="square" rtlCol="1">
            <a:spAutoFit/>
          </a:bodyPr>
          <a:lstStyle/>
          <a:p>
            <a:pPr algn="r" rtl="1"/>
            <a:r>
              <a:rPr lang="he-IL" sz="1200" dirty="0" smtClean="0"/>
              <a:t>יומן עבודה </a:t>
            </a:r>
            <a:r>
              <a:rPr lang="he-IL" sz="1200" dirty="0" smtClean="0"/>
              <a:t>–	 רשימת </a:t>
            </a:r>
            <a:r>
              <a:rPr lang="he-IL" sz="1200" dirty="0" smtClean="0"/>
              <a:t>יומני עבודה ששלחתי/אישרתי. </a:t>
            </a:r>
            <a:endParaRPr lang="he-IL" sz="1200" dirty="0" smtClean="0"/>
          </a:p>
          <a:p>
            <a:pPr algn="r" rtl="1"/>
            <a:r>
              <a:rPr lang="he-IL" sz="1200" dirty="0" smtClean="0"/>
              <a:t>	 </a:t>
            </a:r>
            <a:r>
              <a:rPr lang="he-IL" sz="1200" dirty="0" smtClean="0"/>
              <a:t>תפריט </a:t>
            </a:r>
            <a:r>
              <a:rPr lang="he-IL" sz="1200" dirty="0" smtClean="0"/>
              <a:t>אפשרויות </a:t>
            </a:r>
            <a:r>
              <a:rPr lang="he-IL" sz="1200" dirty="0" smtClean="0"/>
              <a:t>היומן </a:t>
            </a:r>
            <a:r>
              <a:rPr lang="he-IL" sz="1200" dirty="0" smtClean="0"/>
              <a:t>:</a:t>
            </a:r>
          </a:p>
          <a:p>
            <a:pPr marL="1085850" lvl="2" indent="-171450" algn="r" rtl="1">
              <a:buFont typeface="Arial" panose="020B0604020202020204" pitchFamily="34" charset="0"/>
              <a:buChar char="•"/>
            </a:pPr>
            <a:r>
              <a:rPr lang="he-IL" sz="1200" dirty="0" smtClean="0"/>
              <a:t>הצג </a:t>
            </a:r>
            <a:r>
              <a:rPr lang="he-IL" sz="1200" dirty="0" smtClean="0"/>
              <a:t>יומן עבודה כדי לראות את פרטי היומן.</a:t>
            </a:r>
            <a:endParaRPr lang="he-IL" sz="1200" dirty="0" smtClean="0"/>
          </a:p>
          <a:p>
            <a:pPr marL="1085850" lvl="2" indent="-171450" algn="r" rtl="1">
              <a:buFont typeface="Arial" panose="020B0604020202020204" pitchFamily="34" charset="0"/>
              <a:buChar char="•"/>
            </a:pPr>
            <a:r>
              <a:rPr lang="he-IL" sz="1200" dirty="0" smtClean="0"/>
              <a:t>הורד מסמך כדי להוריד את היומן בפורמט </a:t>
            </a:r>
            <a:r>
              <a:rPr lang="en-US" sz="1200" dirty="0" smtClean="0"/>
              <a:t>PDF</a:t>
            </a:r>
            <a:r>
              <a:rPr lang="he-IL" sz="1200" dirty="0" smtClean="0"/>
              <a:t> למחשב האישי.</a:t>
            </a:r>
            <a:endParaRPr lang="he-IL" sz="1200" dirty="0" smtClean="0"/>
          </a:p>
          <a:p>
            <a:pPr marL="1085850" lvl="2" indent="-171450" algn="r" rtl="1">
              <a:buFont typeface="Arial" panose="020B0604020202020204" pitchFamily="34" charset="0"/>
              <a:buChar char="•"/>
            </a:pPr>
            <a:r>
              <a:rPr lang="he-IL" sz="1200" dirty="0" smtClean="0"/>
              <a:t>שכפל יומן כדי להזין יומן עבודה חדש מבוסס על נתוני היומן הקודם.</a:t>
            </a:r>
            <a:endParaRPr lang="he-IL" sz="1200" dirty="0" smtClean="0"/>
          </a:p>
        </p:txBody>
      </p:sp>
      <p:sp>
        <p:nvSpPr>
          <p:cNvPr id="14" name="TextBox 13"/>
          <p:cNvSpPr txBox="1"/>
          <p:nvPr/>
        </p:nvSpPr>
        <p:spPr>
          <a:xfrm>
            <a:off x="4817004" y="3969562"/>
            <a:ext cx="4133548" cy="1754326"/>
          </a:xfrm>
          <a:prstGeom prst="rect">
            <a:avLst/>
          </a:prstGeom>
          <a:noFill/>
        </p:spPr>
        <p:txBody>
          <a:bodyPr wrap="square" rtlCol="1">
            <a:spAutoFit/>
          </a:bodyPr>
          <a:lstStyle/>
          <a:p>
            <a:pPr algn="r" rtl="1"/>
            <a:r>
              <a:rPr lang="he-IL" sz="1200" dirty="0" smtClean="0"/>
              <a:t>הוספת </a:t>
            </a:r>
            <a:r>
              <a:rPr lang="he-IL" sz="1200" dirty="0" smtClean="0"/>
              <a:t>יומן עבודה –</a:t>
            </a:r>
          </a:p>
          <a:p>
            <a:pPr algn="r" rtl="1"/>
            <a:r>
              <a:rPr lang="he-IL" sz="1200" dirty="0" smtClean="0"/>
              <a:t>מתבצע ידי </a:t>
            </a:r>
            <a:r>
              <a:rPr lang="he-IL" sz="1200" dirty="0" smtClean="0"/>
              <a:t>לחיצה על </a:t>
            </a:r>
            <a:r>
              <a:rPr lang="he-IL" sz="1200" dirty="0" smtClean="0"/>
              <a:t>כפתור                         שבצד </a:t>
            </a:r>
            <a:r>
              <a:rPr lang="he-IL" sz="1200" dirty="0" smtClean="0"/>
              <a:t>השמאלי העליון של העמוד</a:t>
            </a:r>
            <a:r>
              <a:rPr lang="he-IL" sz="1200" dirty="0" smtClean="0"/>
              <a:t>.</a:t>
            </a:r>
          </a:p>
          <a:p>
            <a:pPr algn="r" rtl="1"/>
            <a:r>
              <a:rPr lang="he-IL" sz="1200" dirty="0" smtClean="0"/>
              <a:t>הקבלן ממלא את פרטי היומן, רושם תאור עבודה באתר/כח אדם/ציוד/חומרים. בתפריט התחתון ניתן לבחור אם לשמור/להעביר לאישור המפקח. בהעברת היומן לאישור נשלחת הודעת מייל מהמערכת בדבר יומן קבלן הממתין לאישור.  ומעביר לאישור המפקח.</a:t>
            </a:r>
            <a:endParaRPr lang="he-IL" sz="1200" dirty="0" smtClean="0"/>
          </a:p>
          <a:p>
            <a:pPr algn="r" rtl="1"/>
            <a:r>
              <a:rPr lang="he-IL" sz="1200" dirty="0" smtClean="0"/>
              <a:t> </a:t>
            </a:r>
            <a:endParaRPr lang="he-IL" sz="1200" dirty="0"/>
          </a:p>
        </p:txBody>
      </p:sp>
      <p:sp>
        <p:nvSpPr>
          <p:cNvPr id="15" name="TextBox 14"/>
          <p:cNvSpPr txBox="1"/>
          <p:nvPr/>
        </p:nvSpPr>
        <p:spPr>
          <a:xfrm>
            <a:off x="4976337" y="3205663"/>
            <a:ext cx="4048325" cy="646331"/>
          </a:xfrm>
          <a:prstGeom prst="rect">
            <a:avLst/>
          </a:prstGeom>
          <a:noFill/>
        </p:spPr>
        <p:txBody>
          <a:bodyPr wrap="square" rtlCol="1">
            <a:spAutoFit/>
          </a:bodyPr>
          <a:lstStyle/>
          <a:p>
            <a:pPr algn="r" rtl="1"/>
            <a:r>
              <a:rPr lang="he-IL" sz="1200" dirty="0" smtClean="0"/>
              <a:t>חיפוש מתקדם – לשונית חיפוש מתקדם תאפשר חיפוש ממוקד לפי 	  טווח </a:t>
            </a:r>
            <a:r>
              <a:rPr lang="he-IL" sz="1200" dirty="0" smtClean="0"/>
              <a:t>תאריכים/יוצר יומן העבודה/מאשר היומן/	    	  מספר היומן/מילות חיפוש. </a:t>
            </a:r>
            <a:r>
              <a:rPr lang="he-IL" sz="1200" dirty="0" smtClean="0"/>
              <a:t>	</a:t>
            </a:r>
            <a:endParaRPr lang="he-IL" sz="1200" dirty="0"/>
          </a:p>
        </p:txBody>
      </p:sp>
      <p:pic>
        <p:nvPicPr>
          <p:cNvPr id="3" name="Picture 2"/>
          <p:cNvPicPr>
            <a:picLocks noChangeAspect="1"/>
          </p:cNvPicPr>
          <p:nvPr/>
        </p:nvPicPr>
        <p:blipFill>
          <a:blip r:embed="rId4"/>
          <a:stretch>
            <a:fillRect/>
          </a:stretch>
        </p:blipFill>
        <p:spPr>
          <a:xfrm>
            <a:off x="1763688" y="2058163"/>
            <a:ext cx="1798476" cy="1066892"/>
          </a:xfrm>
          <a:prstGeom prst="rect">
            <a:avLst/>
          </a:prstGeom>
        </p:spPr>
      </p:pic>
      <p:pic>
        <p:nvPicPr>
          <p:cNvPr id="7" name="Picture 6"/>
          <p:cNvPicPr>
            <a:picLocks noChangeAspect="1"/>
          </p:cNvPicPr>
          <p:nvPr/>
        </p:nvPicPr>
        <p:blipFill>
          <a:blip r:embed="rId5"/>
          <a:stretch>
            <a:fillRect/>
          </a:stretch>
        </p:blipFill>
        <p:spPr>
          <a:xfrm>
            <a:off x="364760" y="3276834"/>
            <a:ext cx="4695419" cy="631747"/>
          </a:xfrm>
          <a:prstGeom prst="rect">
            <a:avLst/>
          </a:prstGeom>
        </p:spPr>
      </p:pic>
      <p:pic>
        <p:nvPicPr>
          <p:cNvPr id="12" name="Picture 11"/>
          <p:cNvPicPr>
            <a:picLocks noChangeAspect="1"/>
          </p:cNvPicPr>
          <p:nvPr/>
        </p:nvPicPr>
        <p:blipFill>
          <a:blip r:embed="rId6"/>
          <a:stretch>
            <a:fillRect/>
          </a:stretch>
        </p:blipFill>
        <p:spPr>
          <a:xfrm>
            <a:off x="6313" y="4060360"/>
            <a:ext cx="5012634" cy="2765156"/>
          </a:xfrm>
          <a:prstGeom prst="rect">
            <a:avLst/>
          </a:prstGeom>
        </p:spPr>
      </p:pic>
      <p:pic>
        <p:nvPicPr>
          <p:cNvPr id="16" name="Picture 15"/>
          <p:cNvPicPr>
            <a:picLocks noChangeAspect="1"/>
          </p:cNvPicPr>
          <p:nvPr/>
        </p:nvPicPr>
        <p:blipFill>
          <a:blip r:embed="rId7"/>
          <a:stretch>
            <a:fillRect/>
          </a:stretch>
        </p:blipFill>
        <p:spPr>
          <a:xfrm>
            <a:off x="6199966" y="4204698"/>
            <a:ext cx="987918" cy="201483"/>
          </a:xfrm>
          <a:prstGeom prst="rect">
            <a:avLst/>
          </a:prstGeom>
        </p:spPr>
      </p:pic>
    </p:spTree>
    <p:extLst>
      <p:ext uri="{BB962C8B-B14F-4D97-AF65-F5344CB8AC3E}">
        <p14:creationId xmlns:p14="http://schemas.microsoft.com/office/powerpoint/2010/main" val="326564299"/>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rtl="1" eaLnBrk="1" hangingPunct="1"/>
            <a:r>
              <a:rPr lang="he-IL" altLang="he-IL" sz="3600" smtClean="0"/>
              <a:t>פנל תצוגה</a:t>
            </a:r>
            <a:endParaRPr lang="en-US" altLang="he-IL" sz="3600" smtClean="0"/>
          </a:p>
        </p:txBody>
      </p:sp>
      <p:pic>
        <p:nvPicPr>
          <p:cNvPr id="22534" name="Picture 8" descr="Head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90"/>
            <a:ext cx="914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514600" y="1512402"/>
            <a:ext cx="6472707" cy="584775"/>
          </a:xfrm>
          <a:prstGeom prst="rect">
            <a:avLst/>
          </a:prstGeom>
        </p:spPr>
        <p:txBody>
          <a:bodyPr wrap="square">
            <a:spAutoFit/>
          </a:bodyPr>
          <a:lstStyle/>
          <a:p>
            <a:pPr algn="r" rtl="1" eaLnBrk="1" hangingPunct="1"/>
            <a:r>
              <a:rPr lang="he-IL" altLang="he-IL" sz="3200" b="1" dirty="0" smtClean="0"/>
              <a:t>מכוני העתקות    דוח הזמנות</a:t>
            </a:r>
            <a:endParaRPr lang="he-IL" altLang="he-IL" sz="3200" b="1" dirty="0"/>
          </a:p>
        </p:txBody>
      </p:sp>
      <p:pic>
        <p:nvPicPr>
          <p:cNvPr id="18" name="Picture 17"/>
          <p:cNvPicPr>
            <a:picLocks noChangeAspect="1"/>
          </p:cNvPicPr>
          <p:nvPr/>
        </p:nvPicPr>
        <p:blipFill>
          <a:blip r:embed="rId3"/>
          <a:stretch>
            <a:fillRect/>
          </a:stretch>
        </p:blipFill>
        <p:spPr>
          <a:xfrm>
            <a:off x="6236530" y="1683688"/>
            <a:ext cx="274344" cy="268247"/>
          </a:xfrm>
          <a:prstGeom prst="rect">
            <a:avLst/>
          </a:prstGeom>
        </p:spPr>
      </p:pic>
      <p:sp>
        <p:nvSpPr>
          <p:cNvPr id="11" name="TextBox 10"/>
          <p:cNvSpPr txBox="1"/>
          <p:nvPr/>
        </p:nvSpPr>
        <p:spPr>
          <a:xfrm>
            <a:off x="1963469" y="2190294"/>
            <a:ext cx="7180531" cy="2677656"/>
          </a:xfrm>
          <a:prstGeom prst="rect">
            <a:avLst/>
          </a:prstGeom>
          <a:noFill/>
        </p:spPr>
        <p:txBody>
          <a:bodyPr wrap="square" rtlCol="1">
            <a:spAutoFit/>
          </a:bodyPr>
          <a:lstStyle/>
          <a:p>
            <a:pPr algn="r" rtl="1"/>
            <a:r>
              <a:rPr lang="he-IL" sz="1200" dirty="0" smtClean="0"/>
              <a:t>   דוח הזמנות – </a:t>
            </a:r>
            <a:r>
              <a:rPr lang="he-IL" sz="1200" dirty="0" smtClean="0"/>
              <a:t>רשימת </a:t>
            </a:r>
            <a:r>
              <a:rPr lang="he-IL" sz="1200" dirty="0" smtClean="0"/>
              <a:t>הזמנות למכון העתקות ששלחתי/כותבתי. </a:t>
            </a:r>
          </a:p>
          <a:p>
            <a:pPr algn="r" rtl="1"/>
            <a:endParaRPr lang="he-IL" sz="1200" dirty="0" smtClean="0"/>
          </a:p>
          <a:p>
            <a:pPr algn="r" rtl="1"/>
            <a:endParaRPr lang="he-IL" sz="1200" dirty="0" smtClean="0"/>
          </a:p>
          <a:p>
            <a:pPr algn="r" rtl="1"/>
            <a:r>
              <a:rPr lang="he-IL" sz="1200" dirty="0"/>
              <a:t>	</a:t>
            </a:r>
            <a:r>
              <a:rPr lang="he-IL" sz="1200" dirty="0" smtClean="0"/>
              <a:t> </a:t>
            </a:r>
          </a:p>
          <a:p>
            <a:pPr algn="r" rtl="1"/>
            <a:r>
              <a:rPr lang="he-IL" sz="1200" dirty="0" smtClean="0"/>
              <a:t>	 </a:t>
            </a:r>
            <a:r>
              <a:rPr lang="he-IL" sz="1200" dirty="0"/>
              <a:t>אישור ביצוע מהמכון מציין </a:t>
            </a:r>
            <a:r>
              <a:rPr lang="he-IL" sz="1200" dirty="0" smtClean="0"/>
              <a:t>תאריך ושעה בה אושרה ההזמנה לביצוע על ידי המכון. </a:t>
            </a:r>
            <a:endParaRPr lang="he-IL" sz="1200" dirty="0"/>
          </a:p>
          <a:p>
            <a:pPr algn="r" rtl="1"/>
            <a:r>
              <a:rPr lang="he-IL" sz="1200" dirty="0" smtClean="0"/>
              <a:t>	 שדה סטטוס ממציין באם ההזמנה נשלחה ישירות למכון או ממתינה לאישור גורם מאשר.</a:t>
            </a:r>
          </a:p>
          <a:p>
            <a:pPr algn="r" rtl="1"/>
            <a:r>
              <a:rPr lang="he-IL" sz="1200" dirty="0"/>
              <a:t>	</a:t>
            </a:r>
          </a:p>
          <a:p>
            <a:pPr algn="r" rtl="1"/>
            <a:r>
              <a:rPr lang="he-IL" sz="1200" dirty="0" smtClean="0"/>
              <a:t>	 תפריט </a:t>
            </a:r>
            <a:r>
              <a:rPr lang="he-IL" sz="1200" dirty="0" smtClean="0"/>
              <a:t>אפשרויות </a:t>
            </a:r>
            <a:r>
              <a:rPr lang="he-IL" sz="1200" dirty="0" smtClean="0"/>
              <a:t>הזמנה :</a:t>
            </a:r>
            <a:endParaRPr lang="he-IL" sz="1200" dirty="0" smtClean="0"/>
          </a:p>
          <a:p>
            <a:pPr marL="1085850" lvl="2" indent="-171450" algn="r" rtl="1">
              <a:buFont typeface="Arial" panose="020B0604020202020204" pitchFamily="34" charset="0"/>
              <a:buChar char="•"/>
            </a:pPr>
            <a:r>
              <a:rPr lang="he-IL" sz="1200" dirty="0" smtClean="0"/>
              <a:t>הצג </a:t>
            </a:r>
            <a:r>
              <a:rPr lang="he-IL" sz="1200" dirty="0" smtClean="0"/>
              <a:t>הזמנה </a:t>
            </a:r>
            <a:r>
              <a:rPr lang="he-IL" sz="1200" dirty="0" smtClean="0"/>
              <a:t>כדי לראות את פרטי ההזמנה.</a:t>
            </a:r>
            <a:endParaRPr lang="he-IL" sz="1200" dirty="0" smtClean="0"/>
          </a:p>
          <a:p>
            <a:pPr marL="1085850" lvl="2" indent="-171450" algn="r" rtl="1">
              <a:buFont typeface="Arial" panose="020B0604020202020204" pitchFamily="34" charset="0"/>
              <a:buChar char="•"/>
            </a:pPr>
            <a:r>
              <a:rPr lang="he-IL" sz="1200" dirty="0" smtClean="0"/>
              <a:t>עריכת ההזמנה כדי לערוך את פרטי ההזמנה (אפשרי כל עוד לא התקבל אישור ביצוע מהמכון).</a:t>
            </a:r>
          </a:p>
          <a:p>
            <a:pPr marL="1085850" lvl="2" indent="-171450" algn="r" rtl="1">
              <a:buFont typeface="Arial" panose="020B0604020202020204" pitchFamily="34" charset="0"/>
              <a:buChar char="•"/>
            </a:pPr>
            <a:r>
              <a:rPr lang="he-IL" sz="1200" dirty="0" smtClean="0"/>
              <a:t>שכפול הזמנה כדי לשכפל את ההזמנה לשליחה חוזרת</a:t>
            </a:r>
            <a:r>
              <a:rPr lang="he-IL" sz="1200" dirty="0" smtClean="0"/>
              <a:t>.</a:t>
            </a:r>
            <a:endParaRPr lang="he-IL" sz="1200" dirty="0" smtClean="0"/>
          </a:p>
          <a:p>
            <a:pPr marL="1085850" lvl="2" indent="-171450" algn="r" rtl="1">
              <a:buFont typeface="Arial" panose="020B0604020202020204" pitchFamily="34" charset="0"/>
              <a:buChar char="•"/>
            </a:pPr>
            <a:r>
              <a:rPr lang="he-IL" sz="1200" dirty="0" smtClean="0"/>
              <a:t>שלח תזכורת כדי לשלוח הודעה חוזרת למכון בדבר ההזמנה שממתינה לאישור.</a:t>
            </a:r>
          </a:p>
          <a:p>
            <a:pPr marL="1085850" lvl="2" indent="-171450" algn="r" rtl="1">
              <a:buFont typeface="Arial" panose="020B0604020202020204" pitchFamily="34" charset="0"/>
              <a:buChar char="•"/>
            </a:pPr>
            <a:r>
              <a:rPr lang="he-IL" sz="1200" dirty="0" smtClean="0"/>
              <a:t>מחק הזמנה כדי למחוק את ההזמנה מהמערכת (אפשרי כל עוד לא התקבל אישור ביצוע מהמכון).</a:t>
            </a:r>
            <a:endParaRPr lang="he-IL" sz="1200" dirty="0" smtClean="0"/>
          </a:p>
          <a:p>
            <a:pPr marL="1085850" lvl="2" indent="-171450" algn="r" rtl="1">
              <a:buFont typeface="Arial" panose="020B0604020202020204" pitchFamily="34" charset="0"/>
              <a:buChar char="•"/>
            </a:pPr>
            <a:endParaRPr lang="he-IL" sz="1200" dirty="0" smtClean="0"/>
          </a:p>
        </p:txBody>
      </p:sp>
      <p:sp>
        <p:nvSpPr>
          <p:cNvPr id="15" name="TextBox 14"/>
          <p:cNvSpPr txBox="1"/>
          <p:nvPr/>
        </p:nvSpPr>
        <p:spPr>
          <a:xfrm>
            <a:off x="5187343" y="4914323"/>
            <a:ext cx="3815323" cy="830997"/>
          </a:xfrm>
          <a:prstGeom prst="rect">
            <a:avLst/>
          </a:prstGeom>
          <a:noFill/>
        </p:spPr>
        <p:txBody>
          <a:bodyPr wrap="square" rtlCol="1">
            <a:spAutoFit/>
          </a:bodyPr>
          <a:lstStyle/>
          <a:p>
            <a:pPr algn="r" rtl="1"/>
            <a:r>
              <a:rPr lang="he-IL" sz="1200" dirty="0" smtClean="0"/>
              <a:t>חיפוש מתקדם – לשונית חיפוש מתקדם תאפשר חיפוש ממוקד </a:t>
            </a:r>
            <a:endParaRPr lang="he-IL" sz="1200" dirty="0" smtClean="0"/>
          </a:p>
          <a:p>
            <a:pPr algn="r" rtl="1"/>
            <a:r>
              <a:rPr lang="he-IL" sz="1200" dirty="0"/>
              <a:t>	</a:t>
            </a:r>
            <a:r>
              <a:rPr lang="he-IL" sz="1200" dirty="0" smtClean="0"/>
              <a:t>  </a:t>
            </a:r>
            <a:r>
              <a:rPr lang="he-IL" sz="1200" dirty="0" smtClean="0"/>
              <a:t>לפי טווח תאריכים/סוג הזמנה (הזמנות 	  ששלחתי/הזמנות בהן אני מכותב)/מכון 	  העתקות/מספר הזמנה. </a:t>
            </a:r>
            <a:r>
              <a:rPr lang="he-IL" sz="1200" dirty="0" smtClean="0"/>
              <a:t>	</a:t>
            </a:r>
            <a:endParaRPr lang="he-IL" sz="1200" dirty="0"/>
          </a:p>
        </p:txBody>
      </p:sp>
      <p:pic>
        <p:nvPicPr>
          <p:cNvPr id="2" name="Picture 1"/>
          <p:cNvPicPr>
            <a:picLocks noChangeAspect="1"/>
          </p:cNvPicPr>
          <p:nvPr/>
        </p:nvPicPr>
        <p:blipFill>
          <a:blip r:embed="rId4"/>
          <a:stretch>
            <a:fillRect/>
          </a:stretch>
        </p:blipFill>
        <p:spPr>
          <a:xfrm>
            <a:off x="323528" y="3356992"/>
            <a:ext cx="1497689" cy="1343083"/>
          </a:xfrm>
          <a:prstGeom prst="rect">
            <a:avLst/>
          </a:prstGeom>
        </p:spPr>
      </p:pic>
      <p:pic>
        <p:nvPicPr>
          <p:cNvPr id="4" name="Picture 3"/>
          <p:cNvPicPr>
            <a:picLocks noChangeAspect="1"/>
          </p:cNvPicPr>
          <p:nvPr/>
        </p:nvPicPr>
        <p:blipFill>
          <a:blip r:embed="rId5"/>
          <a:stretch>
            <a:fillRect/>
          </a:stretch>
        </p:blipFill>
        <p:spPr>
          <a:xfrm>
            <a:off x="10341" y="5013176"/>
            <a:ext cx="5177002" cy="837251"/>
          </a:xfrm>
          <a:prstGeom prst="rect">
            <a:avLst/>
          </a:prstGeom>
        </p:spPr>
      </p:pic>
      <p:pic>
        <p:nvPicPr>
          <p:cNvPr id="17" name="Picture 16"/>
          <p:cNvPicPr>
            <a:picLocks noChangeAspect="1"/>
          </p:cNvPicPr>
          <p:nvPr/>
        </p:nvPicPr>
        <p:blipFill>
          <a:blip r:embed="rId6"/>
          <a:stretch>
            <a:fillRect/>
          </a:stretch>
        </p:blipFill>
        <p:spPr>
          <a:xfrm>
            <a:off x="5364088" y="2563881"/>
            <a:ext cx="2720576" cy="259102"/>
          </a:xfrm>
          <a:prstGeom prst="rect">
            <a:avLst/>
          </a:prstGeom>
        </p:spPr>
      </p:pic>
    </p:spTree>
    <p:extLst>
      <p:ext uri="{BB962C8B-B14F-4D97-AF65-F5344CB8AC3E}">
        <p14:creationId xmlns:p14="http://schemas.microsoft.com/office/powerpoint/2010/main" val="774415577"/>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rtl="1" eaLnBrk="1" hangingPunct="1"/>
            <a:r>
              <a:rPr lang="he-IL" altLang="he-IL" sz="3600" smtClean="0"/>
              <a:t>פנל תצוגה</a:t>
            </a:r>
            <a:endParaRPr lang="en-US" altLang="he-IL" sz="3600" smtClean="0"/>
          </a:p>
        </p:txBody>
      </p:sp>
      <p:pic>
        <p:nvPicPr>
          <p:cNvPr id="22534" name="Picture 8" descr="Head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90"/>
            <a:ext cx="914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514600" y="1512402"/>
            <a:ext cx="6472707" cy="584775"/>
          </a:xfrm>
          <a:prstGeom prst="rect">
            <a:avLst/>
          </a:prstGeom>
        </p:spPr>
        <p:txBody>
          <a:bodyPr wrap="square">
            <a:spAutoFit/>
          </a:bodyPr>
          <a:lstStyle/>
          <a:p>
            <a:pPr algn="r" rtl="1" eaLnBrk="1" hangingPunct="1"/>
            <a:r>
              <a:rPr lang="he-IL" altLang="he-IL" sz="3200" b="1" dirty="0" smtClean="0"/>
              <a:t>מכוני העתקות    סל קבצים</a:t>
            </a:r>
            <a:endParaRPr lang="he-IL" altLang="he-IL" sz="3200" b="1" dirty="0"/>
          </a:p>
        </p:txBody>
      </p:sp>
      <p:pic>
        <p:nvPicPr>
          <p:cNvPr id="18" name="Picture 17"/>
          <p:cNvPicPr>
            <a:picLocks noChangeAspect="1"/>
          </p:cNvPicPr>
          <p:nvPr/>
        </p:nvPicPr>
        <p:blipFill>
          <a:blip r:embed="rId3"/>
          <a:stretch>
            <a:fillRect/>
          </a:stretch>
        </p:blipFill>
        <p:spPr>
          <a:xfrm>
            <a:off x="6236530" y="1683688"/>
            <a:ext cx="274344" cy="268247"/>
          </a:xfrm>
          <a:prstGeom prst="rect">
            <a:avLst/>
          </a:prstGeom>
        </p:spPr>
      </p:pic>
      <p:pic>
        <p:nvPicPr>
          <p:cNvPr id="3" name="Picture 2"/>
          <p:cNvPicPr>
            <a:picLocks noChangeAspect="1"/>
          </p:cNvPicPr>
          <p:nvPr/>
        </p:nvPicPr>
        <p:blipFill>
          <a:blip r:embed="rId4"/>
          <a:stretch>
            <a:fillRect/>
          </a:stretch>
        </p:blipFill>
        <p:spPr>
          <a:xfrm>
            <a:off x="3567114" y="3378692"/>
            <a:ext cx="5325366" cy="3499351"/>
          </a:xfrm>
          <a:prstGeom prst="rect">
            <a:avLst/>
          </a:prstGeom>
        </p:spPr>
      </p:pic>
      <p:sp>
        <p:nvSpPr>
          <p:cNvPr id="6" name="TextBox 5"/>
          <p:cNvSpPr txBox="1"/>
          <p:nvPr/>
        </p:nvSpPr>
        <p:spPr>
          <a:xfrm>
            <a:off x="3222588" y="2178363"/>
            <a:ext cx="5760640" cy="1200329"/>
          </a:xfrm>
          <a:prstGeom prst="rect">
            <a:avLst/>
          </a:prstGeom>
          <a:noFill/>
        </p:spPr>
        <p:txBody>
          <a:bodyPr wrap="square" rtlCol="1">
            <a:spAutoFit/>
          </a:bodyPr>
          <a:lstStyle/>
          <a:p>
            <a:pPr algn="r" rtl="1"/>
            <a:r>
              <a:rPr lang="he-IL" sz="1200" dirty="0" smtClean="0"/>
              <a:t>סל הקבצים שומר קבצים שסומנו לשליחה למכון העתקוץ אבל טרם נשלחו בפועל.</a:t>
            </a:r>
          </a:p>
          <a:p>
            <a:pPr algn="r" rtl="1"/>
            <a:r>
              <a:rPr lang="he-IL" sz="1200" dirty="0" smtClean="0"/>
              <a:t>ניתן למיין את סדר הקבצים על ידי לחיצה על אייקון הגרירה והזזתו למקום הרצוי.</a:t>
            </a:r>
          </a:p>
          <a:p>
            <a:pPr algn="r" rtl="1"/>
            <a:endParaRPr lang="he-IL" sz="1200" dirty="0" smtClean="0"/>
          </a:p>
          <a:p>
            <a:pPr algn="r" rtl="1"/>
            <a:r>
              <a:rPr lang="he-IL" sz="1200" b="1" dirty="0" smtClean="0"/>
              <a:t>הוסף קבצים </a:t>
            </a:r>
            <a:r>
              <a:rPr lang="he-IL" sz="1200" dirty="0" smtClean="0"/>
              <a:t>יאפשר לבחור קבצים נוספים מתיקיות נוספות.</a:t>
            </a:r>
          </a:p>
          <a:p>
            <a:pPr algn="r" rtl="1"/>
            <a:r>
              <a:rPr lang="he-IL" sz="1200" b="1" dirty="0" smtClean="0"/>
              <a:t>מחק הכל </a:t>
            </a:r>
            <a:r>
              <a:rPr lang="he-IL" sz="1200" dirty="0" smtClean="0"/>
              <a:t>יאפס את סל הקבצים</a:t>
            </a:r>
          </a:p>
          <a:p>
            <a:pPr algn="r" rtl="1"/>
            <a:r>
              <a:rPr lang="he-IL" sz="1200" b="1" dirty="0" smtClean="0"/>
              <a:t>לטופס הזמנה </a:t>
            </a:r>
            <a:r>
              <a:rPr lang="he-IL" sz="1200" dirty="0" smtClean="0"/>
              <a:t>יעביר את הקבצים לטופס הזמנה מובנה במערכת. </a:t>
            </a:r>
            <a:endParaRPr lang="he-IL" sz="1200" dirty="0"/>
          </a:p>
        </p:txBody>
      </p:sp>
    </p:spTree>
    <p:extLst>
      <p:ext uri="{BB962C8B-B14F-4D97-AF65-F5344CB8AC3E}">
        <p14:creationId xmlns:p14="http://schemas.microsoft.com/office/powerpoint/2010/main" val="1763262456"/>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rtl="1" eaLnBrk="1" hangingPunct="1"/>
            <a:r>
              <a:rPr lang="he-IL" altLang="he-IL" sz="3600" smtClean="0"/>
              <a:t>פנל תצוגה</a:t>
            </a:r>
            <a:endParaRPr lang="en-US" altLang="he-IL" sz="3600" smtClean="0"/>
          </a:p>
        </p:txBody>
      </p:sp>
      <p:pic>
        <p:nvPicPr>
          <p:cNvPr id="22534" name="Picture 8" descr="Head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90"/>
            <a:ext cx="914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60772" y="1534677"/>
            <a:ext cx="9144000" cy="1077218"/>
          </a:xfrm>
          <a:prstGeom prst="rect">
            <a:avLst/>
          </a:prstGeom>
        </p:spPr>
        <p:txBody>
          <a:bodyPr wrap="square">
            <a:spAutoFit/>
          </a:bodyPr>
          <a:lstStyle/>
          <a:p>
            <a:pPr algn="r" rtl="1" eaLnBrk="1" hangingPunct="1"/>
            <a:r>
              <a:rPr lang="he-IL" altLang="he-IL" sz="3200" b="1" dirty="0" smtClean="0"/>
              <a:t>מכוני העתקות    שליחות בלבד/סבב/צילומים</a:t>
            </a:r>
          </a:p>
          <a:p>
            <a:pPr algn="r" rtl="1" eaLnBrk="1" hangingPunct="1"/>
            <a:endParaRPr lang="he-IL" altLang="he-IL" sz="3200" b="1" dirty="0"/>
          </a:p>
        </p:txBody>
      </p:sp>
      <p:pic>
        <p:nvPicPr>
          <p:cNvPr id="18" name="Picture 17"/>
          <p:cNvPicPr>
            <a:picLocks noChangeAspect="1"/>
          </p:cNvPicPr>
          <p:nvPr/>
        </p:nvPicPr>
        <p:blipFill>
          <a:blip r:embed="rId3"/>
          <a:stretch>
            <a:fillRect/>
          </a:stretch>
        </p:blipFill>
        <p:spPr>
          <a:xfrm>
            <a:off x="6229797" y="1699961"/>
            <a:ext cx="274344" cy="268247"/>
          </a:xfrm>
          <a:prstGeom prst="rect">
            <a:avLst/>
          </a:prstGeom>
        </p:spPr>
      </p:pic>
      <p:sp>
        <p:nvSpPr>
          <p:cNvPr id="6" name="TextBox 5"/>
          <p:cNvSpPr txBox="1"/>
          <p:nvPr/>
        </p:nvSpPr>
        <p:spPr>
          <a:xfrm>
            <a:off x="-12867" y="2133492"/>
            <a:ext cx="8990365" cy="3016210"/>
          </a:xfrm>
          <a:prstGeom prst="rect">
            <a:avLst/>
          </a:prstGeom>
          <a:noFill/>
        </p:spPr>
        <p:txBody>
          <a:bodyPr wrap="square" rtlCol="1">
            <a:spAutoFit/>
          </a:bodyPr>
          <a:lstStyle/>
          <a:p>
            <a:pPr algn="r" rtl="1"/>
            <a:r>
              <a:rPr lang="he-IL" sz="1200" dirty="0" smtClean="0"/>
              <a:t>שליחות בלבד - טופס לביצוע שליחות בלבד באמצעות מכון העתקות. </a:t>
            </a:r>
          </a:p>
          <a:p>
            <a:pPr algn="r" rtl="1"/>
            <a:r>
              <a:rPr lang="he-IL" sz="1200" dirty="0"/>
              <a:t>	</a:t>
            </a:r>
            <a:r>
              <a:rPr lang="he-IL" sz="1200" dirty="0" smtClean="0"/>
              <a:t>בחלון שיפתח יש לסמן מהיכן לאן, לבחור מכון העתקות מהרשימה ולסיום ללחוץ על כפתור</a:t>
            </a:r>
          </a:p>
          <a:p>
            <a:pPr algn="r" rtl="1"/>
            <a:endParaRPr lang="he-IL" sz="1200" dirty="0"/>
          </a:p>
          <a:p>
            <a:pPr algn="r" rtl="1"/>
            <a:r>
              <a:rPr lang="he-IL" sz="1200" dirty="0" smtClean="0"/>
              <a:t>שליחות וסבב – טופס לביצוע שליחות וסבב חתימות. </a:t>
            </a:r>
          </a:p>
          <a:p>
            <a:pPr algn="r" rtl="1"/>
            <a:r>
              <a:rPr lang="he-IL" sz="1200" dirty="0"/>
              <a:t>	</a:t>
            </a:r>
            <a:r>
              <a:rPr lang="he-IL" sz="1200" dirty="0" smtClean="0"/>
              <a:t> בחלון שיפתח יש לסמן מהיכן לאן ואת המכותבים הרלוונטיים לסבב. לסיום יש לבחור מכון העתקות וללחוץ על כפתור </a:t>
            </a:r>
          </a:p>
          <a:p>
            <a:pPr algn="r" rtl="1"/>
            <a:endParaRPr lang="he-IL" sz="1200" dirty="0" smtClean="0"/>
          </a:p>
          <a:p>
            <a:pPr algn="r" rtl="1"/>
            <a:r>
              <a:rPr lang="he-IL" sz="1200" dirty="0" smtClean="0"/>
              <a:t>שליחות וצילומים – טופס לביצוע שליחות ועבודות נוספות (כגון צילומים, סריקות, כריכות וכו').</a:t>
            </a:r>
          </a:p>
          <a:p>
            <a:pPr algn="r" rtl="1"/>
            <a:r>
              <a:rPr lang="he-IL" sz="1200" dirty="0" smtClean="0"/>
              <a:t>	     יש למלא את פרטי ההזמנה (סוג עבודה, גודל, כמות), לבחור מכותבים ולסיום יש לבחור מכון העתקות וללחוץ על כפתור  </a:t>
            </a:r>
            <a:endParaRPr lang="he-IL" sz="1200" dirty="0"/>
          </a:p>
          <a:p>
            <a:pPr algn="r" rtl="1"/>
            <a:r>
              <a:rPr lang="he-IL" sz="1200" dirty="0" smtClean="0"/>
              <a:t>	</a:t>
            </a:r>
          </a:p>
          <a:p>
            <a:pPr algn="r" rtl="1"/>
            <a:endParaRPr lang="he-IL" sz="1000" dirty="0" smtClean="0">
              <a:solidFill>
                <a:srgbClr val="FF0000"/>
              </a:solidFill>
            </a:endParaRPr>
          </a:p>
          <a:p>
            <a:pPr algn="r" rtl="1"/>
            <a:endParaRPr lang="he-IL" sz="1200" dirty="0" smtClean="0"/>
          </a:p>
          <a:p>
            <a:pPr algn="r" rtl="1"/>
            <a:endParaRPr lang="he-IL" sz="1200" dirty="0" smtClean="0"/>
          </a:p>
          <a:p>
            <a:pPr algn="r" rtl="1"/>
            <a:r>
              <a:rPr lang="he-IL" sz="1200" dirty="0" smtClean="0"/>
              <a:t>בחירת מכותבים לשליחת העתקים תפתח את רשימת אנשי הקשר בפרויקט. </a:t>
            </a:r>
          </a:p>
          <a:p>
            <a:pPr algn="r" rtl="1"/>
            <a:r>
              <a:rPr lang="he-IL" sz="1200" dirty="0" smtClean="0"/>
              <a:t>במידה ונדרש להעביר העתקים לגורמים שאינם מורשים במערכת</a:t>
            </a:r>
          </a:p>
          <a:p>
            <a:pPr algn="r" rtl="1"/>
            <a:r>
              <a:rPr lang="he-IL" sz="1200" dirty="0" smtClean="0"/>
              <a:t>יש להכנס לטאב נמענים חיצוניים ולהוסיף באופן חד פעמי את פרטי המכותב. </a:t>
            </a:r>
          </a:p>
          <a:p>
            <a:pPr algn="r" rtl="1"/>
            <a:r>
              <a:rPr lang="he-IL" sz="1200" dirty="0" smtClean="0"/>
              <a:t>הפרטים ישמרו במערכת כדי שניתן יהיה לכתב אותו שוב בהמשך. </a:t>
            </a:r>
          </a:p>
        </p:txBody>
      </p:sp>
      <p:pic>
        <p:nvPicPr>
          <p:cNvPr id="2" name="Picture 1"/>
          <p:cNvPicPr>
            <a:picLocks noChangeAspect="1"/>
          </p:cNvPicPr>
          <p:nvPr/>
        </p:nvPicPr>
        <p:blipFill>
          <a:blip r:embed="rId4"/>
          <a:stretch>
            <a:fillRect/>
          </a:stretch>
        </p:blipFill>
        <p:spPr>
          <a:xfrm>
            <a:off x="1907704" y="2329320"/>
            <a:ext cx="827265" cy="217962"/>
          </a:xfrm>
          <a:prstGeom prst="rect">
            <a:avLst/>
          </a:prstGeom>
        </p:spPr>
      </p:pic>
      <p:pic>
        <p:nvPicPr>
          <p:cNvPr id="4" name="Picture 3"/>
          <p:cNvPicPr>
            <a:picLocks noChangeAspect="1"/>
          </p:cNvPicPr>
          <p:nvPr/>
        </p:nvPicPr>
        <p:blipFill>
          <a:blip r:embed="rId5"/>
          <a:stretch>
            <a:fillRect/>
          </a:stretch>
        </p:blipFill>
        <p:spPr>
          <a:xfrm>
            <a:off x="323528" y="2926021"/>
            <a:ext cx="829128" cy="219475"/>
          </a:xfrm>
          <a:prstGeom prst="rect">
            <a:avLst/>
          </a:prstGeom>
        </p:spPr>
      </p:pic>
      <p:pic>
        <p:nvPicPr>
          <p:cNvPr id="11" name="Picture 10"/>
          <p:cNvPicPr>
            <a:picLocks noChangeAspect="1"/>
          </p:cNvPicPr>
          <p:nvPr/>
        </p:nvPicPr>
        <p:blipFill>
          <a:blip r:embed="rId4"/>
          <a:stretch>
            <a:fillRect/>
          </a:stretch>
        </p:blipFill>
        <p:spPr>
          <a:xfrm>
            <a:off x="27286" y="3459622"/>
            <a:ext cx="827265" cy="217962"/>
          </a:xfrm>
          <a:prstGeom prst="rect">
            <a:avLst/>
          </a:prstGeom>
        </p:spPr>
      </p:pic>
      <p:pic>
        <p:nvPicPr>
          <p:cNvPr id="7" name="Picture 6"/>
          <p:cNvPicPr>
            <a:picLocks noChangeAspect="1"/>
          </p:cNvPicPr>
          <p:nvPr/>
        </p:nvPicPr>
        <p:blipFill>
          <a:blip r:embed="rId6"/>
          <a:stretch>
            <a:fillRect/>
          </a:stretch>
        </p:blipFill>
        <p:spPr>
          <a:xfrm>
            <a:off x="-12867" y="4316187"/>
            <a:ext cx="4008803" cy="2541813"/>
          </a:xfrm>
          <a:prstGeom prst="rect">
            <a:avLst/>
          </a:prstGeom>
        </p:spPr>
      </p:pic>
      <p:pic>
        <p:nvPicPr>
          <p:cNvPr id="8" name="Picture 7"/>
          <p:cNvPicPr>
            <a:picLocks noChangeAspect="1"/>
          </p:cNvPicPr>
          <p:nvPr/>
        </p:nvPicPr>
        <p:blipFill>
          <a:blip r:embed="rId7"/>
          <a:stretch>
            <a:fillRect/>
          </a:stretch>
        </p:blipFill>
        <p:spPr>
          <a:xfrm>
            <a:off x="3923928" y="3656497"/>
            <a:ext cx="3888432" cy="269495"/>
          </a:xfrm>
          <a:prstGeom prst="rect">
            <a:avLst/>
          </a:prstGeom>
        </p:spPr>
      </p:pic>
      <p:cxnSp>
        <p:nvCxnSpPr>
          <p:cNvPr id="12" name="Elbow Connector 11"/>
          <p:cNvCxnSpPr/>
          <p:nvPr/>
        </p:nvCxnSpPr>
        <p:spPr bwMode="auto">
          <a:xfrm rot="10800000">
            <a:off x="2612664" y="4179214"/>
            <a:ext cx="396871" cy="323827"/>
          </a:xfrm>
          <a:prstGeom prst="bentConnector3">
            <a:avLst>
              <a:gd name="adj1" fmla="val -1679"/>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1282846" y="4054577"/>
            <a:ext cx="1417376" cy="523220"/>
          </a:xfrm>
          <a:prstGeom prst="rect">
            <a:avLst/>
          </a:prstGeom>
          <a:noFill/>
        </p:spPr>
        <p:txBody>
          <a:bodyPr wrap="none" rtlCol="1">
            <a:spAutoFit/>
          </a:bodyPr>
          <a:lstStyle/>
          <a:p>
            <a:r>
              <a:rPr lang="he-IL" sz="1000" dirty="0"/>
              <a:t>רשימת מכותבים חיצוניים</a:t>
            </a:r>
          </a:p>
          <a:p>
            <a:endParaRPr lang="he-IL" dirty="0"/>
          </a:p>
        </p:txBody>
      </p:sp>
    </p:spTree>
    <p:extLst>
      <p:ext uri="{BB962C8B-B14F-4D97-AF65-F5344CB8AC3E}">
        <p14:creationId xmlns:p14="http://schemas.microsoft.com/office/powerpoint/2010/main" val="446527350"/>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rtl="1" eaLnBrk="1" hangingPunct="1"/>
            <a:r>
              <a:rPr lang="he-IL" altLang="he-IL" sz="3600" smtClean="0"/>
              <a:t>פנל תצוגה</a:t>
            </a:r>
            <a:endParaRPr lang="en-US" altLang="he-IL" sz="3600" smtClean="0"/>
          </a:p>
        </p:txBody>
      </p:sp>
      <p:sp>
        <p:nvSpPr>
          <p:cNvPr id="22531" name="Text Box 4"/>
          <p:cNvSpPr txBox="1">
            <a:spLocks noChangeArrowheads="1"/>
          </p:cNvSpPr>
          <p:nvPr/>
        </p:nvSpPr>
        <p:spPr bwMode="auto">
          <a:xfrm>
            <a:off x="6698059" y="1451045"/>
            <a:ext cx="22637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0"/>
              </a:spcBef>
              <a:buFontTx/>
              <a:buNone/>
            </a:pPr>
            <a:r>
              <a:rPr lang="he-IL" altLang="he-IL" b="1" dirty="0" smtClean="0"/>
              <a:t>מערכת דואר</a:t>
            </a:r>
            <a:endParaRPr lang="he-IL" altLang="he-IL" b="1" dirty="0"/>
          </a:p>
        </p:txBody>
      </p:sp>
      <p:pic>
        <p:nvPicPr>
          <p:cNvPr id="22534" name="Picture 8" descr="Head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79512" y="2193005"/>
            <a:ext cx="8773987" cy="3416320"/>
          </a:xfrm>
          <a:prstGeom prst="rect">
            <a:avLst/>
          </a:prstGeom>
          <a:noFill/>
        </p:spPr>
        <p:txBody>
          <a:bodyPr wrap="square" rtlCol="1">
            <a:spAutoFit/>
          </a:bodyPr>
          <a:lstStyle/>
          <a:p>
            <a:pPr algn="r" rtl="1"/>
            <a:r>
              <a:rPr lang="he-IL" sz="1200" dirty="0" smtClean="0"/>
              <a:t>דואר נכנס – 	הודעות שנשלחו </a:t>
            </a:r>
            <a:r>
              <a:rPr lang="he-IL" sz="1200" dirty="0"/>
              <a:t>אליי מתוך מערכת הדואר. לחיצה על נושא ההודעה תציג את תוכן ההודעה ובחלק השמאלי </a:t>
            </a:r>
            <a:r>
              <a:rPr lang="he-IL" sz="1200" dirty="0" smtClean="0"/>
              <a:t>העליון  יופיעו </a:t>
            </a:r>
            <a:r>
              <a:rPr lang="he-IL" sz="1200" dirty="0"/>
              <a:t>אפשרויות </a:t>
            </a:r>
            <a:endParaRPr lang="he-IL" sz="1200" dirty="0" smtClean="0"/>
          </a:p>
          <a:p>
            <a:pPr algn="r" rtl="1"/>
            <a:r>
              <a:rPr lang="he-IL" sz="1200" dirty="0"/>
              <a:t> </a:t>
            </a:r>
            <a:r>
              <a:rPr lang="he-IL" sz="1200" dirty="0" smtClean="0"/>
              <a:t>                 	להשיב </a:t>
            </a:r>
            <a:r>
              <a:rPr lang="he-IL" sz="1200" dirty="0"/>
              <a:t>לשולח/להשיב </a:t>
            </a:r>
            <a:r>
              <a:rPr lang="he-IL" sz="1200" dirty="0" smtClean="0"/>
              <a:t>לכולם/להעביר/להדפיס. אפשרות </a:t>
            </a:r>
            <a:r>
              <a:rPr lang="he-IL" sz="1200" dirty="0"/>
              <a:t>נוספת לבצע פעולות על ההודעה היא מתפריט האפשרויות שבצד שמאל.</a:t>
            </a:r>
          </a:p>
          <a:p>
            <a:pPr algn="r" rtl="1"/>
            <a:r>
              <a:rPr lang="he-IL" sz="1200" dirty="0" smtClean="0"/>
              <a:t>                  	כדי לאשר/להעביר הודעות לארכיון יש לסמן את ההודעות ולבחור מהתפריט התחתון 'אישור הודעות/עבר לאריכיון'.</a:t>
            </a:r>
          </a:p>
          <a:p>
            <a:pPr algn="r" rtl="1"/>
            <a:r>
              <a:rPr lang="he-IL" sz="1200" dirty="0"/>
              <a:t> </a:t>
            </a:r>
            <a:r>
              <a:rPr lang="he-IL" sz="1200" dirty="0" smtClean="0"/>
              <a:t>                 	לחיצה על לשונית חיפוש מתקדם תאפשר חיפוש ממוקד לפי טווח תאריכים/נושא/תוכן/סטטוס/שם שולח.</a:t>
            </a:r>
          </a:p>
          <a:p>
            <a:pPr algn="r" rtl="1"/>
            <a:endParaRPr lang="he-IL" sz="1200" dirty="0"/>
          </a:p>
          <a:p>
            <a:pPr algn="r" rtl="1"/>
            <a:r>
              <a:rPr lang="he-IL" sz="1200" dirty="0" smtClean="0"/>
              <a:t>דואר יוצא -	הודעות ששלחתי מתוך </a:t>
            </a:r>
            <a:r>
              <a:rPr lang="he-IL" sz="1200" dirty="0"/>
              <a:t>מערכת הדואר. לחיצה על נושא ההודעה תציג את תוכן ההודעה ובחלק השמאלי </a:t>
            </a:r>
            <a:r>
              <a:rPr lang="he-IL" sz="1200" dirty="0" smtClean="0"/>
              <a:t>העליון </a:t>
            </a:r>
            <a:r>
              <a:rPr lang="he-IL" sz="1200" dirty="0"/>
              <a:t>יופיעו אפשרויות </a:t>
            </a:r>
          </a:p>
          <a:p>
            <a:pPr algn="r" rtl="1"/>
            <a:r>
              <a:rPr lang="he-IL" sz="1200" dirty="0"/>
              <a:t>                </a:t>
            </a:r>
            <a:r>
              <a:rPr lang="he-IL" sz="1200" dirty="0" smtClean="0"/>
              <a:t>	להשיב </a:t>
            </a:r>
            <a:r>
              <a:rPr lang="he-IL" sz="1200" dirty="0"/>
              <a:t>לשולח/להשיב לכולם/להעביר/להדפיס. אפשרות נוספת לבצע פעולות על ההודעה היא מתפריט האפשרויות שבצד שמאל.</a:t>
            </a:r>
          </a:p>
          <a:p>
            <a:pPr algn="r" rtl="1"/>
            <a:r>
              <a:rPr lang="he-IL" sz="1200" dirty="0"/>
              <a:t>                </a:t>
            </a:r>
            <a:r>
              <a:rPr lang="he-IL" sz="1200" dirty="0" smtClean="0"/>
              <a:t>	לחיצה על רשימת המכותבים תציג את מכותבי ההודעה ותאריך ושעה בה הקובץ אושר/נקרא.</a:t>
            </a:r>
          </a:p>
          <a:p>
            <a:pPr algn="r" rtl="1"/>
            <a:r>
              <a:rPr lang="he-IL" sz="1200" dirty="0" smtClean="0"/>
              <a:t>                	לחיצה </a:t>
            </a:r>
            <a:r>
              <a:rPr lang="he-IL" sz="1200" dirty="0"/>
              <a:t>על לשונית חיפוש מתקדם תאפשר חיפוש ממוקד לפי טווח </a:t>
            </a:r>
            <a:r>
              <a:rPr lang="he-IL" sz="1200" dirty="0" smtClean="0"/>
              <a:t>תאריכים/נושא/תוכן/נמען.</a:t>
            </a:r>
          </a:p>
          <a:p>
            <a:pPr algn="r" rtl="1"/>
            <a:endParaRPr lang="he-IL" sz="1200" dirty="0"/>
          </a:p>
          <a:p>
            <a:pPr algn="r" rtl="1"/>
            <a:r>
              <a:rPr lang="he-IL" sz="1200" dirty="0" smtClean="0"/>
              <a:t>שלח דואר - 	הודעות מהמערכת ישלחו לכתובת המייל של המכותבים/סמס וישמרו במערכת לתיעוד ובקרה. </a:t>
            </a:r>
          </a:p>
          <a:p>
            <a:pPr algn="r" rtl="1"/>
            <a:r>
              <a:rPr lang="he-IL" sz="1200" dirty="0"/>
              <a:t>	</a:t>
            </a:r>
            <a:r>
              <a:rPr lang="he-IL" sz="1200" dirty="0" smtClean="0"/>
              <a:t>לחיצה על כפתור </a:t>
            </a:r>
            <a:r>
              <a:rPr lang="en-US" sz="1200" dirty="0" smtClean="0"/>
              <a:t>TO/CC/BCC/SMS</a:t>
            </a:r>
            <a:r>
              <a:rPr lang="he-IL" sz="1200" dirty="0" smtClean="0"/>
              <a:t> תאפשר בחירה מתוך רשימת משתמשים/נמענים חיצוניים/קבוצות/מכוני העתקות.</a:t>
            </a:r>
            <a:r>
              <a:rPr lang="en-US" sz="1200" dirty="0" smtClean="0"/>
              <a:t> </a:t>
            </a:r>
          </a:p>
          <a:p>
            <a:pPr algn="r" rtl="1"/>
            <a:r>
              <a:rPr lang="en-US" sz="1200" dirty="0"/>
              <a:t>	</a:t>
            </a:r>
            <a:r>
              <a:rPr lang="he-IL" sz="1200" dirty="0" smtClean="0"/>
              <a:t>כפתור </a:t>
            </a:r>
            <a:r>
              <a:rPr lang="he-IL" sz="1200" dirty="0"/>
              <a:t>עיון קבצים יאפשר צירוף קבצים </a:t>
            </a:r>
            <a:r>
              <a:rPr lang="he-IL" sz="1200" dirty="0" smtClean="0"/>
              <a:t>להודעת </a:t>
            </a:r>
            <a:r>
              <a:rPr lang="he-IL" sz="1200" dirty="0"/>
              <a:t>הדואר. במידה והקבצים גדולים מכדי להתקבל בתיבות הדואר של </a:t>
            </a:r>
            <a:r>
              <a:rPr lang="he-IL" sz="1200" dirty="0" smtClean="0"/>
              <a:t>	המכותבים </a:t>
            </a:r>
            <a:r>
              <a:rPr lang="he-IL" sz="1200" dirty="0"/>
              <a:t>ניתן לסמן לשלוח את </a:t>
            </a:r>
            <a:r>
              <a:rPr lang="he-IL" sz="1200" dirty="0" smtClean="0"/>
              <a:t>הקבצים </a:t>
            </a:r>
            <a:r>
              <a:rPr lang="he-IL" sz="1200" dirty="0"/>
              <a:t>כקישור להורדה ישירה</a:t>
            </a:r>
            <a:r>
              <a:rPr lang="he-IL" sz="1200" dirty="0" smtClean="0"/>
              <a:t>.</a:t>
            </a:r>
          </a:p>
          <a:p>
            <a:pPr algn="r" rtl="1"/>
            <a:r>
              <a:rPr lang="he-IL" sz="1200" dirty="0"/>
              <a:t>	</a:t>
            </a:r>
            <a:r>
              <a:rPr lang="he-IL" sz="1200" dirty="0" smtClean="0"/>
              <a:t>לחיצה על      תפתח סרגל כלים לפעולות נוספות :</a:t>
            </a:r>
            <a:endParaRPr lang="he-IL" sz="1200" dirty="0"/>
          </a:p>
          <a:p>
            <a:pPr algn="r" rtl="1"/>
            <a:endParaRPr lang="he-IL" sz="1200" dirty="0"/>
          </a:p>
          <a:p>
            <a:pPr algn="r" rtl="1"/>
            <a:endParaRPr lang="he-IL" sz="1200" dirty="0"/>
          </a:p>
          <a:p>
            <a:pPr algn="r" rtl="1"/>
            <a:r>
              <a:rPr lang="he-IL" sz="1200" dirty="0" smtClean="0"/>
              <a:t> </a:t>
            </a:r>
            <a:endParaRPr lang="he-IL" sz="1200" dirty="0"/>
          </a:p>
        </p:txBody>
      </p:sp>
      <p:pic>
        <p:nvPicPr>
          <p:cNvPr id="9" name="Picture 8"/>
          <p:cNvPicPr>
            <a:picLocks noChangeAspect="1"/>
          </p:cNvPicPr>
          <p:nvPr/>
        </p:nvPicPr>
        <p:blipFill>
          <a:blip r:embed="rId3"/>
          <a:stretch>
            <a:fillRect/>
          </a:stretch>
        </p:blipFill>
        <p:spPr>
          <a:xfrm>
            <a:off x="1403648" y="5126384"/>
            <a:ext cx="6566783" cy="965882"/>
          </a:xfrm>
          <a:prstGeom prst="rect">
            <a:avLst/>
          </a:prstGeom>
        </p:spPr>
      </p:pic>
      <p:pic>
        <p:nvPicPr>
          <p:cNvPr id="10" name="Picture 9"/>
          <p:cNvPicPr>
            <a:picLocks noChangeAspect="1"/>
          </p:cNvPicPr>
          <p:nvPr/>
        </p:nvPicPr>
        <p:blipFill>
          <a:blip r:embed="rId4"/>
          <a:stretch>
            <a:fillRect/>
          </a:stretch>
        </p:blipFill>
        <p:spPr>
          <a:xfrm>
            <a:off x="7164288" y="4797152"/>
            <a:ext cx="160034" cy="152413"/>
          </a:xfrm>
          <a:prstGeom prst="rect">
            <a:avLst/>
          </a:prstGeom>
        </p:spPr>
      </p:pic>
    </p:spTree>
    <p:extLst>
      <p:ext uri="{BB962C8B-B14F-4D97-AF65-F5344CB8AC3E}">
        <p14:creationId xmlns:p14="http://schemas.microsoft.com/office/powerpoint/2010/main" val="3601106975"/>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rtl="1" eaLnBrk="1" hangingPunct="1"/>
            <a:r>
              <a:rPr lang="he-IL" altLang="he-IL" sz="3600" smtClean="0"/>
              <a:t>פנל תצוגה</a:t>
            </a:r>
            <a:endParaRPr lang="en-US" altLang="he-IL" sz="3600" smtClean="0"/>
          </a:p>
        </p:txBody>
      </p:sp>
      <p:sp>
        <p:nvSpPr>
          <p:cNvPr id="22531" name="Text Box 4"/>
          <p:cNvSpPr txBox="1">
            <a:spLocks noChangeArrowheads="1"/>
          </p:cNvSpPr>
          <p:nvPr/>
        </p:nvSpPr>
        <p:spPr bwMode="auto">
          <a:xfrm>
            <a:off x="4955594" y="1451045"/>
            <a:ext cx="40062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0"/>
              </a:spcBef>
              <a:buFontTx/>
              <a:buNone/>
            </a:pPr>
            <a:r>
              <a:rPr lang="he-IL" altLang="he-IL" b="1" dirty="0" smtClean="0"/>
              <a:t>הגדרות    הפרופיל שלי</a:t>
            </a:r>
            <a:endParaRPr lang="he-IL" altLang="he-IL" b="1" dirty="0"/>
          </a:p>
        </p:txBody>
      </p:sp>
      <p:pic>
        <p:nvPicPr>
          <p:cNvPr id="22534" name="Picture 8" descr="Head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7236296" y="1631677"/>
            <a:ext cx="274344" cy="268247"/>
          </a:xfrm>
          <a:prstGeom prst="rect">
            <a:avLst/>
          </a:prstGeom>
        </p:spPr>
      </p:pic>
      <p:pic>
        <p:nvPicPr>
          <p:cNvPr id="6" name="Picture 5"/>
          <p:cNvPicPr>
            <a:picLocks noChangeAspect="1"/>
          </p:cNvPicPr>
          <p:nvPr/>
        </p:nvPicPr>
        <p:blipFill>
          <a:blip r:embed="rId4"/>
          <a:stretch>
            <a:fillRect/>
          </a:stretch>
        </p:blipFill>
        <p:spPr>
          <a:xfrm>
            <a:off x="0" y="3068961"/>
            <a:ext cx="9144000" cy="3821980"/>
          </a:xfrm>
          <a:prstGeom prst="rect">
            <a:avLst/>
          </a:prstGeom>
        </p:spPr>
      </p:pic>
      <p:sp>
        <p:nvSpPr>
          <p:cNvPr id="7" name="TextBox 6"/>
          <p:cNvSpPr txBox="1"/>
          <p:nvPr/>
        </p:nvSpPr>
        <p:spPr>
          <a:xfrm>
            <a:off x="556889" y="2259633"/>
            <a:ext cx="8404930" cy="646331"/>
          </a:xfrm>
          <a:prstGeom prst="rect">
            <a:avLst/>
          </a:prstGeom>
          <a:noFill/>
        </p:spPr>
        <p:txBody>
          <a:bodyPr wrap="none" rtlCol="1">
            <a:spAutoFit/>
          </a:bodyPr>
          <a:lstStyle/>
          <a:p>
            <a:pPr algn="r" rtl="1"/>
            <a:r>
              <a:rPr lang="he-IL" sz="1200" dirty="0" smtClean="0"/>
              <a:t>עדכון פרטי המשתמש. </a:t>
            </a:r>
          </a:p>
          <a:p>
            <a:pPr algn="r" rtl="1"/>
            <a:endParaRPr lang="he-IL" sz="1200" dirty="0" smtClean="0"/>
          </a:p>
          <a:p>
            <a:pPr algn="r" rtl="1"/>
            <a:r>
              <a:rPr lang="he-IL" sz="1200" dirty="0" smtClean="0"/>
              <a:t>ניתן להוסיף מספר תיבות דואר. ההודעות מהמהערכת ישלחו לכל תיבות הדואר שיוגדרו. לסיום יש ללחוץ על כפתור עדכן נתוני הפרופיל שלי. </a:t>
            </a:r>
            <a:endParaRPr lang="he-IL" sz="1200" dirty="0"/>
          </a:p>
        </p:txBody>
      </p:sp>
    </p:spTree>
    <p:extLst>
      <p:ext uri="{BB962C8B-B14F-4D97-AF65-F5344CB8AC3E}">
        <p14:creationId xmlns:p14="http://schemas.microsoft.com/office/powerpoint/2010/main" val="850382758"/>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80228" y="1450832"/>
            <a:ext cx="3384260" cy="584775"/>
          </a:xfrm>
          <a:prstGeom prst="rect">
            <a:avLst/>
          </a:prstGeom>
        </p:spPr>
        <p:txBody>
          <a:bodyPr wrap="none">
            <a:spAutoFit/>
          </a:bodyPr>
          <a:lstStyle/>
          <a:p>
            <a:pPr algn="ctr" eaLnBrk="1" hangingPunct="1"/>
            <a:r>
              <a:rPr lang="he-IL" altLang="he-IL" sz="3200" b="1" dirty="0" smtClean="0"/>
              <a:t>פרויקט     דף הבית</a:t>
            </a:r>
            <a:endParaRPr lang="en-US" altLang="he-IL" sz="3200" b="1" dirty="0"/>
          </a:p>
        </p:txBody>
      </p:sp>
      <p:sp>
        <p:nvSpPr>
          <p:cNvPr id="6" name="Rectangle 5"/>
          <p:cNvSpPr/>
          <p:nvPr/>
        </p:nvSpPr>
        <p:spPr>
          <a:xfrm>
            <a:off x="179512" y="2112577"/>
            <a:ext cx="8784976" cy="830997"/>
          </a:xfrm>
          <a:prstGeom prst="rect">
            <a:avLst/>
          </a:prstGeom>
        </p:spPr>
        <p:txBody>
          <a:bodyPr wrap="square">
            <a:spAutoFit/>
          </a:bodyPr>
          <a:lstStyle/>
          <a:p>
            <a:pPr algn="r" rtl="1"/>
            <a:r>
              <a:rPr lang="he-IL" sz="1200" dirty="0" smtClean="0"/>
              <a:t>טבלת הפרויקטים המרכזת עדכונים </a:t>
            </a:r>
            <a:r>
              <a:rPr lang="he-IL" sz="1200" b="1" dirty="0" smtClean="0"/>
              <a:t>אישיים</a:t>
            </a:r>
            <a:r>
              <a:rPr lang="he-IL" sz="1200" dirty="0" smtClean="0"/>
              <a:t> בדבר קבצים חדשים, הודעות חדשות, הזמנות שנשלחו ואושרו על ידי המכון, משימות פתוחות שנשלחו,הזמנות לפגישה, דוח מנהלים ולוחות זמנים. כל עדכון שמתקבל במערכת נשלח במקביל למייל/סמס.</a:t>
            </a:r>
          </a:p>
          <a:p>
            <a:pPr algn="r" rtl="1"/>
            <a:r>
              <a:rPr lang="he-IL" sz="1200" dirty="0" smtClean="0"/>
              <a:t>לחיצה על שם הפרויקט תאפשר כניסה לפרויקט מהרשימה.</a:t>
            </a:r>
          </a:p>
          <a:p>
            <a:pPr algn="r" rtl="1"/>
            <a:r>
              <a:rPr lang="he-IL" sz="1200" dirty="0" smtClean="0"/>
              <a:t>לחיצה על האייקון מימין לשם הפרויקט תאפשר כניסה ישירה לתיקייה האחרונה שנבחרה בסייר הקבצים.</a:t>
            </a:r>
            <a:endParaRPr lang="he-IL" sz="1200" dirty="0"/>
          </a:p>
        </p:txBody>
      </p:sp>
      <p:sp>
        <p:nvSpPr>
          <p:cNvPr id="10" name="Title 9"/>
          <p:cNvSpPr>
            <a:spLocks noGrp="1"/>
          </p:cNvSpPr>
          <p:nvPr>
            <p:ph type="title"/>
          </p:nvPr>
        </p:nvSpPr>
        <p:spPr/>
        <p:txBody>
          <a:bodyPr/>
          <a:lstStyle/>
          <a:p>
            <a:r>
              <a:rPr lang="he-IL" dirty="0" smtClean="0"/>
              <a:t>ל</a:t>
            </a:r>
            <a:endParaRPr lang="he-IL" dirty="0"/>
          </a:p>
        </p:txBody>
      </p:sp>
      <p:pic>
        <p:nvPicPr>
          <p:cNvPr id="23" name="Picture 22"/>
          <p:cNvPicPr>
            <a:picLocks noChangeAspect="1"/>
          </p:cNvPicPr>
          <p:nvPr/>
        </p:nvPicPr>
        <p:blipFill>
          <a:blip r:embed="rId3"/>
          <a:stretch>
            <a:fillRect/>
          </a:stretch>
        </p:blipFill>
        <p:spPr>
          <a:xfrm>
            <a:off x="0" y="3450791"/>
            <a:ext cx="9144000" cy="1950801"/>
          </a:xfrm>
          <a:prstGeom prst="rect">
            <a:avLst/>
          </a:prstGeom>
        </p:spPr>
      </p:pic>
      <p:cxnSp>
        <p:nvCxnSpPr>
          <p:cNvPr id="25" name="Elbow Connector 24"/>
          <p:cNvCxnSpPr/>
          <p:nvPr/>
        </p:nvCxnSpPr>
        <p:spPr bwMode="auto">
          <a:xfrm rot="5400000">
            <a:off x="8011247" y="5533247"/>
            <a:ext cx="472340" cy="284722"/>
          </a:xfrm>
          <a:prstGeom prst="bentConnector3">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Rectangle 25"/>
          <p:cNvSpPr/>
          <p:nvPr/>
        </p:nvSpPr>
        <p:spPr>
          <a:xfrm>
            <a:off x="5963433" y="5949280"/>
            <a:ext cx="2843808" cy="461665"/>
          </a:xfrm>
          <a:prstGeom prst="rect">
            <a:avLst/>
          </a:prstGeom>
        </p:spPr>
        <p:txBody>
          <a:bodyPr wrap="square">
            <a:spAutoFit/>
          </a:bodyPr>
          <a:lstStyle/>
          <a:p>
            <a:pPr algn="r" rtl="1"/>
            <a:r>
              <a:rPr lang="he-IL" sz="1200" dirty="0"/>
              <a:t>לחיצה על האייקון </a:t>
            </a:r>
            <a:r>
              <a:rPr lang="he-IL" sz="1200" dirty="0" smtClean="0"/>
              <a:t>תאפשר </a:t>
            </a:r>
            <a:r>
              <a:rPr lang="he-IL" sz="1200" dirty="0"/>
              <a:t>כניסה ישירה </a:t>
            </a:r>
            <a:endParaRPr lang="he-IL" sz="1200" dirty="0" smtClean="0"/>
          </a:p>
          <a:p>
            <a:pPr algn="r" rtl="1"/>
            <a:r>
              <a:rPr lang="he-IL" sz="1200" dirty="0" smtClean="0"/>
              <a:t>לתיקייה האחרונה </a:t>
            </a:r>
            <a:r>
              <a:rPr lang="he-IL" sz="1200" dirty="0"/>
              <a:t>שנבחרה בסייר הקבצים</a:t>
            </a:r>
          </a:p>
        </p:txBody>
      </p:sp>
      <p:cxnSp>
        <p:nvCxnSpPr>
          <p:cNvPr id="32" name="Elbow Connector 31"/>
          <p:cNvCxnSpPr/>
          <p:nvPr/>
        </p:nvCxnSpPr>
        <p:spPr bwMode="auto">
          <a:xfrm rot="10800000" flipV="1">
            <a:off x="7535984" y="5442078"/>
            <a:ext cx="360040" cy="236170"/>
          </a:xfrm>
          <a:prstGeom prst="bentConnector3">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Box 32"/>
          <p:cNvSpPr txBox="1"/>
          <p:nvPr/>
        </p:nvSpPr>
        <p:spPr>
          <a:xfrm>
            <a:off x="4536445" y="5537108"/>
            <a:ext cx="2999539" cy="276999"/>
          </a:xfrm>
          <a:prstGeom prst="rect">
            <a:avLst/>
          </a:prstGeom>
          <a:noFill/>
        </p:spPr>
        <p:txBody>
          <a:bodyPr wrap="none" rtlCol="1">
            <a:spAutoFit/>
          </a:bodyPr>
          <a:lstStyle/>
          <a:p>
            <a:r>
              <a:rPr lang="he-IL" sz="1200" dirty="0" smtClean="0"/>
              <a:t>לחיצה על שם הפרויקט תאפשר כניסה לפרויקט </a:t>
            </a:r>
            <a:endParaRPr lang="he-IL" sz="1200" dirty="0"/>
          </a:p>
        </p:txBody>
      </p:sp>
      <p:pic>
        <p:nvPicPr>
          <p:cNvPr id="39" name="Picture 10" descr="Heade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3"/>
            <a:ext cx="914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Left Arrow 43"/>
          <p:cNvSpPr/>
          <p:nvPr/>
        </p:nvSpPr>
        <p:spPr bwMode="auto">
          <a:xfrm>
            <a:off x="7272358" y="1638860"/>
            <a:ext cx="263625" cy="255093"/>
          </a:xfrm>
          <a:prstGeom prst="lef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effectLst/>
              <a:latin typeface="Arial" panose="020B0604020202020204" pitchFamily="34" charset="0"/>
            </a:endParaRPr>
          </a:p>
        </p:txBody>
      </p:sp>
    </p:spTree>
    <p:extLst>
      <p:ext uri="{BB962C8B-B14F-4D97-AF65-F5344CB8AC3E}">
        <p14:creationId xmlns:p14="http://schemas.microsoft.com/office/powerpoint/2010/main" val="1755313314"/>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rtl="1" eaLnBrk="1" hangingPunct="1"/>
            <a:r>
              <a:rPr lang="he-IL" altLang="he-IL" sz="3600" smtClean="0"/>
              <a:t>פנל תצוגה</a:t>
            </a:r>
            <a:endParaRPr lang="en-US" altLang="he-IL" sz="3600" smtClean="0"/>
          </a:p>
        </p:txBody>
      </p:sp>
      <p:sp>
        <p:nvSpPr>
          <p:cNvPr id="22531" name="Text Box 4"/>
          <p:cNvSpPr txBox="1">
            <a:spLocks noChangeArrowheads="1"/>
          </p:cNvSpPr>
          <p:nvPr/>
        </p:nvSpPr>
        <p:spPr bwMode="auto">
          <a:xfrm>
            <a:off x="4784073" y="1451045"/>
            <a:ext cx="417774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0"/>
              </a:spcBef>
              <a:buFontTx/>
              <a:buNone/>
            </a:pPr>
            <a:r>
              <a:rPr lang="he-IL" altLang="he-IL" b="1" dirty="0" smtClean="0"/>
              <a:t>הגדרות    תצוגת מסמך</a:t>
            </a:r>
            <a:endParaRPr lang="he-IL" altLang="he-IL" b="1" dirty="0"/>
          </a:p>
        </p:txBody>
      </p:sp>
      <p:pic>
        <p:nvPicPr>
          <p:cNvPr id="22534" name="Picture 8" descr="Head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7236296" y="1631677"/>
            <a:ext cx="274344" cy="268247"/>
          </a:xfrm>
          <a:prstGeom prst="rect">
            <a:avLst/>
          </a:prstGeom>
        </p:spPr>
      </p:pic>
      <p:sp>
        <p:nvSpPr>
          <p:cNvPr id="7" name="TextBox 6"/>
          <p:cNvSpPr txBox="1"/>
          <p:nvPr/>
        </p:nvSpPr>
        <p:spPr>
          <a:xfrm>
            <a:off x="0" y="2095343"/>
            <a:ext cx="8961819" cy="646331"/>
          </a:xfrm>
          <a:prstGeom prst="rect">
            <a:avLst/>
          </a:prstGeom>
          <a:noFill/>
        </p:spPr>
        <p:txBody>
          <a:bodyPr wrap="square" rtlCol="1">
            <a:spAutoFit/>
          </a:bodyPr>
          <a:lstStyle/>
          <a:p>
            <a:pPr algn="r" rtl="1"/>
            <a:r>
              <a:rPr lang="he-IL" sz="1200" dirty="0" smtClean="0"/>
              <a:t>מאפשר הוספת כותרת עליונה/תחתונה אישית לסיכומי הפגישה שישלחו מהמערכת.</a:t>
            </a:r>
          </a:p>
          <a:p>
            <a:pPr algn="r" rtl="1"/>
            <a:r>
              <a:rPr lang="he-IL" sz="1200" dirty="0" smtClean="0"/>
              <a:t> </a:t>
            </a:r>
          </a:p>
          <a:p>
            <a:pPr algn="r" rtl="1"/>
            <a:r>
              <a:rPr lang="he-IL" sz="1200" dirty="0" smtClean="0"/>
              <a:t>לחיצה על אייקון תמונה        יאפשר לעלות את הכותרות לסייר השרת. לסיום יש ללחוץ על כפתור עדכן תצוגת מסמך. </a:t>
            </a:r>
            <a:endParaRPr lang="he-IL" sz="1200" dirty="0"/>
          </a:p>
        </p:txBody>
      </p:sp>
      <p:pic>
        <p:nvPicPr>
          <p:cNvPr id="5" name="Picture 4"/>
          <p:cNvPicPr>
            <a:picLocks noChangeAspect="1"/>
          </p:cNvPicPr>
          <p:nvPr/>
        </p:nvPicPr>
        <p:blipFill>
          <a:blip r:embed="rId4"/>
          <a:stretch>
            <a:fillRect/>
          </a:stretch>
        </p:blipFill>
        <p:spPr>
          <a:xfrm>
            <a:off x="1316829" y="3128483"/>
            <a:ext cx="6510341" cy="3729517"/>
          </a:xfrm>
          <a:prstGeom prst="rect">
            <a:avLst/>
          </a:prstGeom>
        </p:spPr>
      </p:pic>
      <p:pic>
        <p:nvPicPr>
          <p:cNvPr id="8" name="Picture 7"/>
          <p:cNvPicPr>
            <a:picLocks noChangeAspect="1"/>
          </p:cNvPicPr>
          <p:nvPr/>
        </p:nvPicPr>
        <p:blipFill>
          <a:blip r:embed="rId5"/>
          <a:stretch>
            <a:fillRect/>
          </a:stretch>
        </p:blipFill>
        <p:spPr>
          <a:xfrm>
            <a:off x="7285830" y="2497107"/>
            <a:ext cx="175275" cy="190517"/>
          </a:xfrm>
          <a:prstGeom prst="rect">
            <a:avLst/>
          </a:prstGeom>
        </p:spPr>
      </p:pic>
      <p:cxnSp>
        <p:nvCxnSpPr>
          <p:cNvPr id="12" name="Straight Arrow Connector 11"/>
          <p:cNvCxnSpPr/>
          <p:nvPr/>
        </p:nvCxnSpPr>
        <p:spPr bwMode="auto">
          <a:xfrm flipV="1">
            <a:off x="6516216" y="3068960"/>
            <a:ext cx="0" cy="43204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5868144" y="2889599"/>
            <a:ext cx="2304256" cy="246221"/>
          </a:xfrm>
          <a:prstGeom prst="rect">
            <a:avLst/>
          </a:prstGeom>
          <a:noFill/>
        </p:spPr>
        <p:txBody>
          <a:bodyPr wrap="square" rtlCol="1">
            <a:spAutoFit/>
          </a:bodyPr>
          <a:lstStyle/>
          <a:p>
            <a:r>
              <a:rPr lang="he-IL" sz="1000" dirty="0" smtClean="0"/>
              <a:t>לחץ לפתיחת סרגל כלים</a:t>
            </a:r>
            <a:endParaRPr lang="he-IL" sz="1000" dirty="0"/>
          </a:p>
        </p:txBody>
      </p:sp>
      <p:cxnSp>
        <p:nvCxnSpPr>
          <p:cNvPr id="15" name="Straight Arrow Connector 14"/>
          <p:cNvCxnSpPr/>
          <p:nvPr/>
        </p:nvCxnSpPr>
        <p:spPr bwMode="auto">
          <a:xfrm flipV="1">
            <a:off x="4932040" y="3501008"/>
            <a:ext cx="0" cy="14401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a:off x="4330080" y="3252419"/>
            <a:ext cx="1059906" cy="246221"/>
          </a:xfrm>
          <a:prstGeom prst="rect">
            <a:avLst/>
          </a:prstGeom>
          <a:noFill/>
        </p:spPr>
        <p:txBody>
          <a:bodyPr wrap="none" rtlCol="1">
            <a:spAutoFit/>
          </a:bodyPr>
          <a:lstStyle/>
          <a:p>
            <a:r>
              <a:rPr lang="he-IL" sz="1000" dirty="0" smtClean="0"/>
              <a:t>לחץ לייבוא תמונה</a:t>
            </a:r>
            <a:endParaRPr lang="he-IL" sz="1000" dirty="0"/>
          </a:p>
        </p:txBody>
      </p:sp>
    </p:spTree>
    <p:extLst>
      <p:ext uri="{BB962C8B-B14F-4D97-AF65-F5344CB8AC3E}">
        <p14:creationId xmlns:p14="http://schemas.microsoft.com/office/powerpoint/2010/main" val="629608200"/>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rtl="1" eaLnBrk="1" hangingPunct="1"/>
            <a:r>
              <a:rPr lang="he-IL" altLang="he-IL" sz="3600" smtClean="0"/>
              <a:t>פנל תצוגה</a:t>
            </a:r>
            <a:endParaRPr lang="en-US" altLang="he-IL" sz="3600" smtClean="0"/>
          </a:p>
        </p:txBody>
      </p:sp>
      <p:sp>
        <p:nvSpPr>
          <p:cNvPr id="22531" name="Text Box 4"/>
          <p:cNvSpPr txBox="1">
            <a:spLocks noChangeArrowheads="1"/>
          </p:cNvSpPr>
          <p:nvPr/>
        </p:nvSpPr>
        <p:spPr bwMode="auto">
          <a:xfrm>
            <a:off x="4811324" y="1451045"/>
            <a:ext cx="415049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0"/>
              </a:spcBef>
              <a:buFontTx/>
              <a:buNone/>
            </a:pPr>
            <a:r>
              <a:rPr lang="he-IL" altLang="he-IL" b="1" dirty="0" smtClean="0"/>
              <a:t>הגדרות    ההגדרות שלי</a:t>
            </a:r>
            <a:endParaRPr lang="he-IL" altLang="he-IL" b="1" dirty="0"/>
          </a:p>
        </p:txBody>
      </p:sp>
      <p:pic>
        <p:nvPicPr>
          <p:cNvPr id="22534" name="Picture 8" descr="Head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7236296" y="1631677"/>
            <a:ext cx="274344" cy="268247"/>
          </a:xfrm>
          <a:prstGeom prst="rect">
            <a:avLst/>
          </a:prstGeom>
        </p:spPr>
      </p:pic>
      <p:sp>
        <p:nvSpPr>
          <p:cNvPr id="7" name="TextBox 6"/>
          <p:cNvSpPr txBox="1"/>
          <p:nvPr/>
        </p:nvSpPr>
        <p:spPr>
          <a:xfrm>
            <a:off x="91090" y="1980308"/>
            <a:ext cx="8961819" cy="1384995"/>
          </a:xfrm>
          <a:prstGeom prst="rect">
            <a:avLst/>
          </a:prstGeom>
          <a:noFill/>
        </p:spPr>
        <p:txBody>
          <a:bodyPr wrap="square" rtlCol="1">
            <a:spAutoFit/>
          </a:bodyPr>
          <a:lstStyle/>
          <a:p>
            <a:pPr algn="r" rtl="1"/>
            <a:r>
              <a:rPr lang="he-IL" sz="1200" dirty="0" smtClean="0"/>
              <a:t>תצוגה מקדימה – מציג תצוגה מקדימה לצד שם הקובץ                               .  לחיצה על התצוגה המקדימה תגדיל את התמונה.</a:t>
            </a:r>
          </a:p>
          <a:p>
            <a:pPr algn="r" rtl="1"/>
            <a:endParaRPr lang="he-IL" sz="1200" dirty="0" smtClean="0"/>
          </a:p>
          <a:p>
            <a:pPr algn="r" rtl="1"/>
            <a:r>
              <a:rPr lang="he-IL" sz="1200" dirty="0" smtClean="0"/>
              <a:t>הגדרות שליחת הודעות – מאפשר להגדיר את אופן קבלת ההודעות מהמערכת (שליחת הודעה מיידית/שליחת הודעה על כל קובץ שעולה למערכת/שליחת הודעה מורוכזת אחת ביום/ללא שליחת הודעות.</a:t>
            </a:r>
          </a:p>
          <a:p>
            <a:pPr algn="r" rtl="1"/>
            <a:endParaRPr lang="he-IL" sz="1200" dirty="0"/>
          </a:p>
          <a:p>
            <a:pPr algn="r" rtl="1"/>
            <a:r>
              <a:rPr lang="he-IL" sz="1200" dirty="0"/>
              <a:t>כתובת </a:t>
            </a:r>
            <a:r>
              <a:rPr lang="en-US" sz="1200" dirty="0" smtClean="0"/>
              <a:t>IP</a:t>
            </a:r>
            <a:r>
              <a:rPr lang="he-IL" sz="1200" dirty="0" smtClean="0"/>
              <a:t> - הגדרת </a:t>
            </a:r>
            <a:r>
              <a:rPr lang="he-IL" sz="1200" dirty="0"/>
              <a:t>אבטחה, מיועדת למשתמשים בעלי כתובת </a:t>
            </a:r>
            <a:r>
              <a:rPr lang="en-US" sz="1200" dirty="0" smtClean="0"/>
              <a:t> IP </a:t>
            </a:r>
            <a:r>
              <a:rPr lang="he-IL" sz="1200" dirty="0" smtClean="0"/>
              <a:t>קבועה המבקשים לבצע </a:t>
            </a:r>
            <a:r>
              <a:rPr lang="he-IL" sz="1200" dirty="0"/>
              <a:t>כניסה מאובטחת רק </a:t>
            </a:r>
            <a:r>
              <a:rPr lang="he-IL" sz="1200" dirty="0" smtClean="0"/>
              <a:t>מכתובת </a:t>
            </a:r>
            <a:r>
              <a:rPr lang="en-US" sz="1200" dirty="0"/>
              <a:t>IP </a:t>
            </a:r>
            <a:r>
              <a:rPr lang="he-IL" sz="1200" dirty="0" smtClean="0"/>
              <a:t> אחת.         </a:t>
            </a:r>
          </a:p>
          <a:p>
            <a:pPr algn="r" rtl="1"/>
            <a:endParaRPr lang="he-IL" sz="1200" dirty="0"/>
          </a:p>
        </p:txBody>
      </p:sp>
      <p:pic>
        <p:nvPicPr>
          <p:cNvPr id="3" name="Picture 2"/>
          <p:cNvPicPr>
            <a:picLocks noChangeAspect="1"/>
          </p:cNvPicPr>
          <p:nvPr/>
        </p:nvPicPr>
        <p:blipFill>
          <a:blip r:embed="rId4"/>
          <a:stretch>
            <a:fillRect/>
          </a:stretch>
        </p:blipFill>
        <p:spPr>
          <a:xfrm>
            <a:off x="1475656" y="3212976"/>
            <a:ext cx="6859234" cy="3645024"/>
          </a:xfrm>
          <a:prstGeom prst="rect">
            <a:avLst/>
          </a:prstGeom>
        </p:spPr>
      </p:pic>
      <p:pic>
        <p:nvPicPr>
          <p:cNvPr id="9" name="Picture 8"/>
          <p:cNvPicPr>
            <a:picLocks noChangeAspect="1"/>
          </p:cNvPicPr>
          <p:nvPr/>
        </p:nvPicPr>
        <p:blipFill>
          <a:blip r:embed="rId5"/>
          <a:stretch>
            <a:fillRect/>
          </a:stretch>
        </p:blipFill>
        <p:spPr>
          <a:xfrm>
            <a:off x="4572000" y="2063821"/>
            <a:ext cx="1104900" cy="307378"/>
          </a:xfrm>
          <a:prstGeom prst="rect">
            <a:avLst/>
          </a:prstGeom>
        </p:spPr>
      </p:pic>
    </p:spTree>
    <p:extLst>
      <p:ext uri="{BB962C8B-B14F-4D97-AF65-F5344CB8AC3E}">
        <p14:creationId xmlns:p14="http://schemas.microsoft.com/office/powerpoint/2010/main" val="1750538664"/>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rtl="1" eaLnBrk="1" hangingPunct="1"/>
            <a:r>
              <a:rPr lang="he-IL" altLang="he-IL" sz="3600" smtClean="0"/>
              <a:t>פנל תצוגה</a:t>
            </a:r>
            <a:endParaRPr lang="en-US" altLang="he-IL" sz="3600" smtClean="0"/>
          </a:p>
        </p:txBody>
      </p:sp>
      <p:sp>
        <p:nvSpPr>
          <p:cNvPr id="22531" name="Text Box 4"/>
          <p:cNvSpPr txBox="1">
            <a:spLocks noChangeArrowheads="1"/>
          </p:cNvSpPr>
          <p:nvPr/>
        </p:nvSpPr>
        <p:spPr bwMode="auto">
          <a:xfrm>
            <a:off x="5292080" y="1449064"/>
            <a:ext cx="37192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b="1" dirty="0" smtClean="0"/>
              <a:t>תפריט פעולות הקובץ</a:t>
            </a:r>
            <a:endParaRPr lang="he-IL" altLang="he-IL" b="1" dirty="0"/>
          </a:p>
        </p:txBody>
      </p:sp>
      <p:pic>
        <p:nvPicPr>
          <p:cNvPr id="22534" name="Picture 8" descr="Head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249"/>
            <a:ext cx="914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35496" y="2276872"/>
            <a:ext cx="8927733" cy="4524315"/>
          </a:xfrm>
          <a:prstGeom prst="rect">
            <a:avLst/>
          </a:prstGeom>
        </p:spPr>
        <p:txBody>
          <a:bodyPr wrap="square">
            <a:spAutoFit/>
          </a:bodyPr>
          <a:lstStyle/>
          <a:p>
            <a:pPr algn="r" rtl="1"/>
            <a:r>
              <a:rPr lang="he-IL" sz="1200" dirty="0" smtClean="0"/>
              <a:t>תפריט פעולות הקובץ </a:t>
            </a:r>
            <a:r>
              <a:rPr lang="he-IL" sz="1200" dirty="0"/>
              <a:t>– </a:t>
            </a:r>
            <a:endParaRPr lang="he-IL" sz="1200" dirty="0" smtClean="0"/>
          </a:p>
          <a:p>
            <a:pPr algn="r" rtl="1"/>
            <a:endParaRPr lang="he-IL" sz="1200" dirty="0"/>
          </a:p>
          <a:p>
            <a:pPr algn="r" rtl="1"/>
            <a:r>
              <a:rPr lang="he-IL" sz="1200" dirty="0" smtClean="0"/>
              <a:t>צפייה </a:t>
            </a:r>
            <a:r>
              <a:rPr lang="he-IL" sz="1200" dirty="0"/>
              <a:t>בקובץ </a:t>
            </a:r>
            <a:r>
              <a:rPr lang="he-IL" sz="1200" dirty="0" smtClean="0"/>
              <a:t>– 	מאפשר צפייה ישירה בקבצי המערכת</a:t>
            </a:r>
          </a:p>
          <a:p>
            <a:pPr marL="171450" indent="-171450" algn="r" rtl="1">
              <a:buFont typeface="Arial" panose="020B0604020202020204" pitchFamily="34" charset="0"/>
              <a:buChar char="•"/>
            </a:pPr>
            <a:r>
              <a:rPr lang="he-IL" sz="1200" dirty="0" smtClean="0"/>
              <a:t>צפה ב- </a:t>
            </a:r>
            <a:r>
              <a:rPr lang="en-US" sz="1200" dirty="0" err="1" smtClean="0"/>
              <a:t>ExpoView</a:t>
            </a:r>
            <a:r>
              <a:rPr lang="he-IL" sz="1200" dirty="0"/>
              <a:t> </a:t>
            </a:r>
            <a:r>
              <a:rPr lang="he-IL" sz="1200" dirty="0" smtClean="0"/>
              <a:t>- יש להתקין את תכנת הצפיה </a:t>
            </a:r>
            <a:r>
              <a:rPr lang="en-US" sz="1200" dirty="0" err="1" smtClean="0"/>
              <a:t>ExpoView</a:t>
            </a:r>
            <a:r>
              <a:rPr lang="he-IL" sz="1200" dirty="0" smtClean="0"/>
              <a:t> (ראה כלים והתקנות). </a:t>
            </a:r>
          </a:p>
          <a:p>
            <a:pPr algn="r" rtl="1"/>
            <a:r>
              <a:rPr lang="he-IL" sz="1200" dirty="0"/>
              <a:t> </a:t>
            </a:r>
            <a:r>
              <a:rPr lang="he-IL" sz="1200" dirty="0" smtClean="0"/>
              <a:t>   	            התכנה תאפשר צפייה בקבצי </a:t>
            </a:r>
            <a:r>
              <a:rPr lang="en-US" sz="1200" dirty="0" smtClean="0"/>
              <a:t>PLT/DWG/E-Transmit/PDF</a:t>
            </a:r>
            <a:r>
              <a:rPr lang="he-IL" sz="1200" dirty="0" smtClean="0"/>
              <a:t>.       </a:t>
            </a:r>
          </a:p>
          <a:p>
            <a:pPr marL="171450" indent="-171450" algn="r" rtl="1">
              <a:buFont typeface="Arial" panose="020B0604020202020204" pitchFamily="34" charset="0"/>
              <a:buChar char="•"/>
            </a:pPr>
            <a:r>
              <a:rPr lang="he-IL" sz="1200" dirty="0" smtClean="0"/>
              <a:t>צפה כ- </a:t>
            </a:r>
            <a:r>
              <a:rPr lang="en-US" sz="1200" dirty="0" smtClean="0"/>
              <a:t>PDF</a:t>
            </a:r>
            <a:r>
              <a:rPr lang="he-IL" sz="1200" dirty="0" smtClean="0"/>
              <a:t> - קבצי </a:t>
            </a:r>
            <a:r>
              <a:rPr lang="en-US" sz="1200" dirty="0" smtClean="0"/>
              <a:t>PLT/DWG</a:t>
            </a:r>
            <a:r>
              <a:rPr lang="he-IL" sz="1200" dirty="0" smtClean="0"/>
              <a:t> ניתנים לצפייה גם בפורמט </a:t>
            </a:r>
            <a:r>
              <a:rPr lang="en-US" sz="1200" dirty="0" smtClean="0"/>
              <a:t>PDF</a:t>
            </a:r>
            <a:r>
              <a:rPr lang="he-IL" sz="1200" dirty="0" smtClean="0"/>
              <a:t> באמצעות ממיר מובנה במערכת.</a:t>
            </a:r>
          </a:p>
          <a:p>
            <a:pPr marL="171450" indent="-171450" algn="r" rtl="1">
              <a:buFont typeface="Arial" panose="020B0604020202020204" pitchFamily="34" charset="0"/>
              <a:buChar char="•"/>
            </a:pPr>
            <a:endParaRPr lang="he-IL" sz="1200" dirty="0" smtClean="0"/>
          </a:p>
          <a:p>
            <a:pPr algn="r" rtl="1"/>
            <a:endParaRPr lang="he-IL" sz="1200" dirty="0"/>
          </a:p>
          <a:p>
            <a:pPr algn="r" rtl="1"/>
            <a:r>
              <a:rPr lang="he-IL" sz="1200" dirty="0" smtClean="0"/>
              <a:t>הורדת </a:t>
            </a:r>
            <a:r>
              <a:rPr lang="he-IL" sz="1200" dirty="0"/>
              <a:t>הקובץ – </a:t>
            </a:r>
            <a:r>
              <a:rPr lang="he-IL" sz="1200" dirty="0" smtClean="0"/>
              <a:t>הורדת </a:t>
            </a:r>
            <a:r>
              <a:rPr lang="he-IL" sz="1200" dirty="0"/>
              <a:t>הקובץ למחשב האישי </a:t>
            </a:r>
            <a:r>
              <a:rPr lang="he-IL" sz="1200" dirty="0" smtClean="0"/>
              <a:t>.</a:t>
            </a:r>
          </a:p>
          <a:p>
            <a:pPr marL="171450" indent="-171450" algn="r" rtl="1">
              <a:buFont typeface="Arial" panose="020B0604020202020204" pitchFamily="34" charset="0"/>
              <a:buChar char="•"/>
            </a:pPr>
            <a:r>
              <a:rPr lang="he-IL" sz="1200" dirty="0" smtClean="0"/>
              <a:t>הורד קובץ – הורדת הקובץ </a:t>
            </a:r>
            <a:r>
              <a:rPr lang="en-US" sz="1200" dirty="0" smtClean="0"/>
              <a:t>As Is</a:t>
            </a:r>
            <a:r>
              <a:rPr lang="he-IL" sz="1200" dirty="0" smtClean="0"/>
              <a:t>.</a:t>
            </a:r>
            <a:endParaRPr lang="he-IL" sz="1200" dirty="0"/>
          </a:p>
          <a:p>
            <a:pPr marL="171450" indent="-171450" algn="r" rtl="1">
              <a:buFont typeface="Arial" panose="020B0604020202020204" pitchFamily="34" charset="0"/>
              <a:buChar char="•"/>
            </a:pPr>
            <a:r>
              <a:rPr lang="he-IL" sz="1200" dirty="0" smtClean="0"/>
              <a:t>הורד כזיפ – הורדת כקובץ דחוס.</a:t>
            </a:r>
          </a:p>
          <a:p>
            <a:pPr marL="171450" indent="-171450" algn="r" rtl="1">
              <a:buFont typeface="Arial" panose="020B0604020202020204" pitchFamily="34" charset="0"/>
              <a:buChar char="•"/>
            </a:pPr>
            <a:r>
              <a:rPr lang="he-IL" sz="1200" dirty="0" smtClean="0"/>
              <a:t>הורד כ –</a:t>
            </a:r>
            <a:r>
              <a:rPr lang="en-US" sz="1200" dirty="0" smtClean="0"/>
              <a:t>PDF</a:t>
            </a:r>
            <a:r>
              <a:rPr lang="he-IL" sz="1200" dirty="0" smtClean="0"/>
              <a:t> – הורדת הקובץ תוך המרה לפורמט </a:t>
            </a:r>
            <a:r>
              <a:rPr lang="en-US" sz="1200" dirty="0" smtClean="0"/>
              <a:t>PDF</a:t>
            </a:r>
            <a:r>
              <a:rPr lang="he-IL" sz="1200" dirty="0" smtClean="0"/>
              <a:t> (אפשרי בקבצי </a:t>
            </a:r>
            <a:r>
              <a:rPr lang="en-US" sz="1200" dirty="0" smtClean="0"/>
              <a:t>PLT/DWG</a:t>
            </a:r>
            <a:r>
              <a:rPr lang="he-IL" sz="1200" dirty="0" smtClean="0"/>
              <a:t> בלבד)</a:t>
            </a:r>
            <a:endParaRPr lang="he-IL" sz="1200" dirty="0"/>
          </a:p>
          <a:p>
            <a:pPr marL="171450" indent="-171450" algn="r" rtl="1">
              <a:buFont typeface="Arial" panose="020B0604020202020204" pitchFamily="34" charset="0"/>
              <a:buChar char="•"/>
            </a:pPr>
            <a:r>
              <a:rPr lang="he-IL" sz="1200" dirty="0" smtClean="0"/>
              <a:t>הורד עם הסטוריה כזיפ - הורדת </a:t>
            </a:r>
            <a:r>
              <a:rPr lang="he-IL" sz="1200" dirty="0"/>
              <a:t>הקובץ </a:t>
            </a:r>
            <a:r>
              <a:rPr lang="he-IL" sz="1200" dirty="0" smtClean="0"/>
              <a:t>כולל גרסאות קודמים .</a:t>
            </a:r>
          </a:p>
          <a:p>
            <a:pPr algn="r" rtl="1"/>
            <a:endParaRPr lang="he-IL" sz="1200" dirty="0" smtClean="0"/>
          </a:p>
          <a:p>
            <a:pPr algn="r" rtl="1"/>
            <a:endParaRPr lang="he-IL" sz="1200" dirty="0"/>
          </a:p>
          <a:p>
            <a:pPr algn="r" rtl="1"/>
            <a:r>
              <a:rPr lang="he-IL" sz="1200" dirty="0" smtClean="0"/>
              <a:t>העלה קבצים –</a:t>
            </a:r>
            <a:endParaRPr lang="he-IL" sz="1200" dirty="0"/>
          </a:p>
          <a:p>
            <a:pPr marL="171450" indent="-171450" algn="r" rtl="1">
              <a:buFont typeface="Arial" panose="020B0604020202020204" pitchFamily="34" charset="0"/>
              <a:buChar char="•"/>
            </a:pPr>
            <a:r>
              <a:rPr lang="he-IL" sz="1200" dirty="0" smtClean="0"/>
              <a:t>העלה גרסא חדשה – העלאת גרסא חדשה לקובץ קיים במערכת.</a:t>
            </a:r>
          </a:p>
          <a:p>
            <a:pPr algn="r" rtl="1"/>
            <a:r>
              <a:rPr lang="he-IL" sz="1200" dirty="0"/>
              <a:t>	 </a:t>
            </a:r>
            <a:r>
              <a:rPr lang="he-IL" sz="1200" dirty="0" smtClean="0"/>
              <a:t>           המערכת תפתח חלון דיאלוג למחשב האישי ותעלה את הקובץ</a:t>
            </a:r>
          </a:p>
          <a:p>
            <a:pPr algn="r" rtl="1"/>
            <a:r>
              <a:rPr lang="he-IL" sz="1200" dirty="0"/>
              <a:t> </a:t>
            </a:r>
            <a:r>
              <a:rPr lang="he-IL" sz="1200" dirty="0" smtClean="0"/>
              <a:t>                                שיבחר כגרסא חדשה לקובץ הקיים (ללא תלות בשם הקובץ).</a:t>
            </a:r>
          </a:p>
          <a:p>
            <a:pPr marL="171450" indent="-171450" algn="r" rtl="1">
              <a:buFont typeface="Arial" panose="020B0604020202020204" pitchFamily="34" charset="0"/>
              <a:buChar char="•"/>
            </a:pPr>
            <a:r>
              <a:rPr lang="he-IL" sz="1200" dirty="0" smtClean="0"/>
              <a:t>צרף קבצים נלווים -   העלאת קבצים מקושרים לקובץ. המערכת תפתח חלון דיאלוג לבחירת הקבצים. </a:t>
            </a:r>
          </a:p>
          <a:p>
            <a:pPr algn="r" rtl="1"/>
            <a:r>
              <a:rPr lang="he-IL" sz="1200" dirty="0"/>
              <a:t>	</a:t>
            </a:r>
            <a:r>
              <a:rPr lang="he-IL" sz="1200" dirty="0" smtClean="0"/>
              <a:t>            בלחיצה על + לצד שם הקובץ                                תאפשר הצגת הקבצים הנלווים.</a:t>
            </a:r>
          </a:p>
          <a:p>
            <a:pPr algn="r" rtl="1"/>
            <a:endParaRPr lang="he-IL" sz="1200" dirty="0"/>
          </a:p>
          <a:p>
            <a:pPr marL="171450" indent="-171450" algn="r" rtl="1">
              <a:buFont typeface="Arial" panose="020B0604020202020204" pitchFamily="34" charset="0"/>
              <a:buChar char="•"/>
            </a:pPr>
            <a:endParaRPr lang="he-IL" sz="1200" dirty="0" smtClean="0"/>
          </a:p>
          <a:p>
            <a:pPr marL="171450" indent="-171450" algn="r" rtl="1">
              <a:buFont typeface="Arial" panose="020B0604020202020204" pitchFamily="34" charset="0"/>
              <a:buChar char="•"/>
            </a:pPr>
            <a:endParaRPr lang="he-IL" sz="1200" dirty="0" smtClean="0"/>
          </a:p>
        </p:txBody>
      </p:sp>
      <p:pic>
        <p:nvPicPr>
          <p:cNvPr id="21" name="Picture 20"/>
          <p:cNvPicPr>
            <a:picLocks noChangeAspect="1"/>
          </p:cNvPicPr>
          <p:nvPr/>
        </p:nvPicPr>
        <p:blipFill>
          <a:blip r:embed="rId4"/>
          <a:stretch>
            <a:fillRect/>
          </a:stretch>
        </p:blipFill>
        <p:spPr>
          <a:xfrm>
            <a:off x="183890" y="2696765"/>
            <a:ext cx="3195495" cy="534898"/>
          </a:xfrm>
          <a:prstGeom prst="rect">
            <a:avLst/>
          </a:prstGeom>
        </p:spPr>
      </p:pic>
      <p:pic>
        <p:nvPicPr>
          <p:cNvPr id="23" name="Picture 22"/>
          <p:cNvPicPr>
            <a:picLocks noChangeAspect="1"/>
          </p:cNvPicPr>
          <p:nvPr/>
        </p:nvPicPr>
        <p:blipFill>
          <a:blip r:embed="rId5"/>
          <a:stretch>
            <a:fillRect/>
          </a:stretch>
        </p:blipFill>
        <p:spPr>
          <a:xfrm>
            <a:off x="180553" y="3796087"/>
            <a:ext cx="3202168" cy="1013787"/>
          </a:xfrm>
          <a:prstGeom prst="rect">
            <a:avLst/>
          </a:prstGeom>
        </p:spPr>
      </p:pic>
      <p:pic>
        <p:nvPicPr>
          <p:cNvPr id="27" name="Picture 26"/>
          <p:cNvPicPr>
            <a:picLocks noChangeAspect="1"/>
          </p:cNvPicPr>
          <p:nvPr/>
        </p:nvPicPr>
        <p:blipFill>
          <a:blip r:embed="rId6"/>
          <a:stretch>
            <a:fillRect/>
          </a:stretch>
        </p:blipFill>
        <p:spPr>
          <a:xfrm>
            <a:off x="215410" y="5229200"/>
            <a:ext cx="3163975" cy="519145"/>
          </a:xfrm>
          <a:prstGeom prst="rect">
            <a:avLst/>
          </a:prstGeom>
        </p:spPr>
      </p:pic>
      <p:pic>
        <p:nvPicPr>
          <p:cNvPr id="29" name="Picture 28"/>
          <p:cNvPicPr>
            <a:picLocks noChangeAspect="1"/>
          </p:cNvPicPr>
          <p:nvPr/>
        </p:nvPicPr>
        <p:blipFill>
          <a:blip r:embed="rId7"/>
          <a:stretch>
            <a:fillRect/>
          </a:stretch>
        </p:blipFill>
        <p:spPr>
          <a:xfrm>
            <a:off x="4510939" y="6021288"/>
            <a:ext cx="1165961" cy="358171"/>
          </a:xfrm>
          <a:prstGeom prst="rect">
            <a:avLst/>
          </a:prstGeom>
        </p:spPr>
      </p:pic>
    </p:spTree>
    <p:extLst>
      <p:ext uri="{BB962C8B-B14F-4D97-AF65-F5344CB8AC3E}">
        <p14:creationId xmlns:p14="http://schemas.microsoft.com/office/powerpoint/2010/main" val="3110416736"/>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rtl="1" eaLnBrk="1" hangingPunct="1"/>
            <a:r>
              <a:rPr lang="he-IL" altLang="he-IL" sz="3600" smtClean="0"/>
              <a:t>פנל תצוגה</a:t>
            </a:r>
            <a:endParaRPr lang="en-US" altLang="he-IL" sz="3600" smtClean="0"/>
          </a:p>
        </p:txBody>
      </p:sp>
      <p:sp>
        <p:nvSpPr>
          <p:cNvPr id="22531" name="Text Box 4"/>
          <p:cNvSpPr txBox="1">
            <a:spLocks noChangeArrowheads="1"/>
          </p:cNvSpPr>
          <p:nvPr/>
        </p:nvSpPr>
        <p:spPr bwMode="auto">
          <a:xfrm>
            <a:off x="5364088" y="1500208"/>
            <a:ext cx="37192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b="1" dirty="0" smtClean="0"/>
              <a:t>תפריט פעולות הקובץ</a:t>
            </a:r>
            <a:endParaRPr lang="he-IL" altLang="he-IL" b="1" dirty="0"/>
          </a:p>
        </p:txBody>
      </p:sp>
      <p:pic>
        <p:nvPicPr>
          <p:cNvPr id="22534" name="Picture 8" descr="Head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249"/>
            <a:ext cx="914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2255591"/>
            <a:ext cx="9144000" cy="4339650"/>
          </a:xfrm>
          <a:prstGeom prst="rect">
            <a:avLst/>
          </a:prstGeom>
        </p:spPr>
        <p:txBody>
          <a:bodyPr wrap="square">
            <a:spAutoFit/>
          </a:bodyPr>
          <a:lstStyle/>
          <a:p>
            <a:pPr algn="r" rtl="1"/>
            <a:endParaRPr lang="he-IL" sz="1200" dirty="0"/>
          </a:p>
          <a:p>
            <a:pPr algn="r" rtl="1"/>
            <a:r>
              <a:rPr lang="he-IL" sz="1200" dirty="0" smtClean="0"/>
              <a:t>שלח קובץ – </a:t>
            </a:r>
          </a:p>
          <a:p>
            <a:pPr algn="r" rtl="1"/>
            <a:endParaRPr lang="he-IL" sz="1200" dirty="0" smtClean="0"/>
          </a:p>
          <a:p>
            <a:pPr marL="171450" indent="-171450" algn="r" rtl="1">
              <a:buFont typeface="Arial" panose="020B0604020202020204" pitchFamily="34" charset="0"/>
              <a:buChar char="•"/>
            </a:pPr>
            <a:r>
              <a:rPr lang="he-IL" sz="1200" dirty="0" smtClean="0"/>
              <a:t>שלח הודעה על הקובץ – שליחת תזכורת לקובץ לאנשי הקשר המורשים בתיקייה.</a:t>
            </a:r>
          </a:p>
          <a:p>
            <a:pPr algn="r" rtl="1"/>
            <a:r>
              <a:rPr lang="he-IL" sz="1200" dirty="0"/>
              <a:t> </a:t>
            </a:r>
            <a:r>
              <a:rPr lang="he-IL" sz="1200" dirty="0" smtClean="0"/>
              <a:t>                                     ניתן לרשום נושא ותוכן. ההודעה תשלח למכותבים במייל</a:t>
            </a:r>
          </a:p>
          <a:p>
            <a:pPr algn="r" rtl="1"/>
            <a:r>
              <a:rPr lang="he-IL" sz="1200" dirty="0"/>
              <a:t>	</a:t>
            </a:r>
            <a:r>
              <a:rPr lang="he-IL" sz="1200" dirty="0" smtClean="0"/>
              <a:t>                 והקבצים </a:t>
            </a:r>
            <a:r>
              <a:rPr lang="he-IL" sz="1200" dirty="0"/>
              <a:t>ימתינו בעמוד העדכונים 'מה חדש' של כל מכותב</a:t>
            </a:r>
            <a:r>
              <a:rPr lang="he-IL" sz="1200" dirty="0" smtClean="0"/>
              <a:t>.</a:t>
            </a:r>
          </a:p>
          <a:p>
            <a:pPr algn="r" rtl="1"/>
            <a:endParaRPr lang="he-IL" sz="1200" dirty="0" smtClean="0"/>
          </a:p>
          <a:p>
            <a:pPr marL="171450" indent="-171450" algn="r" rtl="1">
              <a:buFont typeface="Arial" panose="020B0604020202020204" pitchFamily="34" charset="0"/>
              <a:buChar char="•"/>
            </a:pPr>
            <a:r>
              <a:rPr lang="he-IL" sz="1200" dirty="0" smtClean="0"/>
              <a:t>שלח קובץ בדואר – ישמש עבור שליחת קבצים למכותבים חיצוניים שאינם מורשים בפרויקט.</a:t>
            </a:r>
          </a:p>
          <a:p>
            <a:pPr algn="r" rtl="1"/>
            <a:r>
              <a:rPr lang="he-IL" sz="1200" dirty="0"/>
              <a:t>	</a:t>
            </a:r>
            <a:r>
              <a:rPr lang="he-IL" sz="1200" dirty="0" smtClean="0"/>
              <a:t>          בחלון הדואר ניתן ללחוץ על כפתור </a:t>
            </a:r>
            <a:r>
              <a:rPr lang="en-US" sz="1200" dirty="0" smtClean="0"/>
              <a:t>TO</a:t>
            </a:r>
            <a:r>
              <a:rPr lang="he-IL" sz="1200" dirty="0" smtClean="0"/>
              <a:t>, להכנס ללשונית מכותבים חיצוניים</a:t>
            </a:r>
          </a:p>
          <a:p>
            <a:pPr algn="r" rtl="1"/>
            <a:r>
              <a:rPr lang="he-IL" sz="1200" dirty="0"/>
              <a:t>	</a:t>
            </a:r>
            <a:r>
              <a:rPr lang="he-IL" sz="1200" dirty="0" smtClean="0"/>
              <a:t>          ולסמן/להוסיף את המכותב החיצוני). לחילופין ניתן להזין את כתובת המייל</a:t>
            </a:r>
          </a:p>
          <a:p>
            <a:pPr algn="r" rtl="1"/>
            <a:r>
              <a:rPr lang="he-IL" sz="1200" dirty="0"/>
              <a:t>	 </a:t>
            </a:r>
            <a:r>
              <a:rPr lang="he-IL" sz="1200" dirty="0" smtClean="0"/>
              <a:t>         של המכותב ישירות לשורת ה </a:t>
            </a:r>
            <a:r>
              <a:rPr lang="en-US" sz="1200" dirty="0" smtClean="0"/>
              <a:t>TO</a:t>
            </a:r>
            <a:r>
              <a:rPr lang="he-IL" sz="1200" dirty="0" smtClean="0"/>
              <a:t>. כפתור עיון קבצים יאפשר צירוף קבצים </a:t>
            </a:r>
          </a:p>
          <a:p>
            <a:pPr algn="r" rtl="1"/>
            <a:r>
              <a:rPr lang="he-IL" sz="1200" dirty="0"/>
              <a:t>	</a:t>
            </a:r>
            <a:r>
              <a:rPr lang="he-IL" sz="1200" dirty="0" smtClean="0"/>
              <a:t>          נוספים להודעת הדואר. במידה והקבצים גדולים מכדי להתקבל בתיבות הדואר של המכותבים ניתן לסמן לשלוח את הקבצים 	          כקישור להורדה ישירה.</a:t>
            </a:r>
          </a:p>
          <a:p>
            <a:pPr algn="r" rtl="1"/>
            <a:endParaRPr lang="he-IL" sz="1200" dirty="0" smtClean="0"/>
          </a:p>
          <a:p>
            <a:pPr marL="171450" indent="-171450" algn="r" rtl="1">
              <a:buFont typeface="Arial" panose="020B0604020202020204" pitchFamily="34" charset="0"/>
              <a:buChar char="•"/>
            </a:pPr>
            <a:r>
              <a:rPr lang="he-IL" sz="1200" dirty="0" smtClean="0"/>
              <a:t>שלח בדואר כ </a:t>
            </a:r>
            <a:r>
              <a:rPr lang="en-US" sz="1200" dirty="0" smtClean="0"/>
              <a:t>PDF</a:t>
            </a:r>
            <a:r>
              <a:rPr lang="he-IL" sz="1200" dirty="0" smtClean="0"/>
              <a:t> – שליחת קובץ אוטוקאד כקובץ מצורף בפורמט </a:t>
            </a:r>
            <a:r>
              <a:rPr lang="en-US" sz="1200" dirty="0" smtClean="0"/>
              <a:t>PDF</a:t>
            </a:r>
            <a:r>
              <a:rPr lang="he-IL" sz="1200" dirty="0" smtClean="0"/>
              <a:t> (המערכת מבצעת המרה אוטומטית).</a:t>
            </a:r>
          </a:p>
          <a:p>
            <a:pPr marL="171450" indent="-171450" algn="r" rtl="1">
              <a:buFont typeface="Arial" panose="020B0604020202020204" pitchFamily="34" charset="0"/>
              <a:buChar char="•"/>
            </a:pPr>
            <a:endParaRPr lang="he-IL" sz="1200" dirty="0" smtClean="0"/>
          </a:p>
          <a:p>
            <a:pPr marL="171450" indent="-171450" algn="r" rtl="1">
              <a:buFont typeface="Arial" panose="020B0604020202020204" pitchFamily="34" charset="0"/>
              <a:buChar char="•"/>
            </a:pPr>
            <a:r>
              <a:rPr lang="he-IL" sz="1200" dirty="0" smtClean="0"/>
              <a:t>שלח למכון העתקות – שליחת הקובץ לסל קבצים. ניתן למיין את הקבצים על ידי לחיצה על האייקון      וגרירה למיקום המתאים. לחיצה על כפתור                     </a:t>
            </a:r>
          </a:p>
          <a:p>
            <a:pPr algn="r" rtl="1"/>
            <a:r>
              <a:rPr lang="he-IL" sz="1200" dirty="0"/>
              <a:t> </a:t>
            </a:r>
            <a:r>
              <a:rPr lang="he-IL" sz="1200" dirty="0" smtClean="0"/>
              <a:t>	             לטופס הזמנה תשלח את הקבצים לטופס מובנה למכון העתקות. יש למלא את סוג העבודה, עבודות נוספות, לבחור מכותבים 	             מכפתור בחר מכותבים לשליחת העתקים, לבחור מכון ולשלוח. לאחר שליחת הטופס יתקבל חיווי שההזמנה נשלחה בהצלחה 	             וממתינה לאישור המכון/גורם מאשר (במידה והוגדרה הגבלה במערכת).</a:t>
            </a:r>
            <a:r>
              <a:rPr lang="he-IL" sz="1200" dirty="0"/>
              <a:t> </a:t>
            </a:r>
            <a:endParaRPr lang="he-IL" sz="1200" dirty="0" smtClean="0"/>
          </a:p>
          <a:p>
            <a:pPr algn="r" rtl="1"/>
            <a:r>
              <a:rPr lang="he-IL" sz="1200" dirty="0" smtClean="0"/>
              <a:t>	             במידת </a:t>
            </a:r>
            <a:r>
              <a:rPr lang="he-IL" sz="1200" dirty="0"/>
              <a:t>הצורך ניתן לערוך/להדפיס את ההזמנה באמצעות </a:t>
            </a:r>
            <a:r>
              <a:rPr lang="he-IL" sz="1200" dirty="0" smtClean="0"/>
              <a:t> </a:t>
            </a:r>
            <a:r>
              <a:rPr lang="he-IL" sz="1200" dirty="0"/>
              <a:t>האייקונים שמופיעים בצד השמאלי של </a:t>
            </a:r>
            <a:r>
              <a:rPr lang="he-IL" sz="1200" dirty="0" smtClean="0"/>
              <a:t>ההזמנה </a:t>
            </a:r>
          </a:p>
          <a:p>
            <a:pPr marL="171450" indent="-171450" algn="r" rtl="1">
              <a:buFont typeface="Arial" panose="020B0604020202020204" pitchFamily="34" charset="0"/>
              <a:buChar char="•"/>
            </a:pPr>
            <a:endParaRPr lang="he-IL" sz="1200" dirty="0" smtClean="0"/>
          </a:p>
          <a:p>
            <a:pPr marL="171450" indent="-171450" algn="r" rtl="1">
              <a:buFont typeface="Arial" panose="020B0604020202020204" pitchFamily="34" charset="0"/>
              <a:buChar char="•"/>
            </a:pPr>
            <a:r>
              <a:rPr lang="he-IL" sz="1200" dirty="0" smtClean="0"/>
              <a:t>שלח קישור להורדה ישירה – שליחת הקובץ כקישור להורדה (בדומה לג'מבו מייל</a:t>
            </a:r>
            <a:r>
              <a:rPr lang="he-IL" sz="1200" dirty="0" smtClean="0"/>
              <a:t>).</a:t>
            </a:r>
            <a:endParaRPr lang="he-IL" sz="1200" dirty="0" smtClean="0"/>
          </a:p>
        </p:txBody>
      </p:sp>
      <p:pic>
        <p:nvPicPr>
          <p:cNvPr id="2" name="Picture 1"/>
          <p:cNvPicPr>
            <a:picLocks noChangeAspect="1"/>
          </p:cNvPicPr>
          <p:nvPr/>
        </p:nvPicPr>
        <p:blipFill>
          <a:blip r:embed="rId4"/>
          <a:stretch>
            <a:fillRect/>
          </a:stretch>
        </p:blipFill>
        <p:spPr>
          <a:xfrm>
            <a:off x="323528" y="2566777"/>
            <a:ext cx="2952328" cy="1107938"/>
          </a:xfrm>
          <a:prstGeom prst="rect">
            <a:avLst/>
          </a:prstGeom>
        </p:spPr>
      </p:pic>
      <p:pic>
        <p:nvPicPr>
          <p:cNvPr id="3" name="Picture 2"/>
          <p:cNvPicPr>
            <a:picLocks noChangeAspect="1"/>
          </p:cNvPicPr>
          <p:nvPr/>
        </p:nvPicPr>
        <p:blipFill>
          <a:blip r:embed="rId5"/>
          <a:stretch>
            <a:fillRect/>
          </a:stretch>
        </p:blipFill>
        <p:spPr>
          <a:xfrm>
            <a:off x="3635896" y="4509120"/>
            <a:ext cx="2516615" cy="253664"/>
          </a:xfrm>
          <a:prstGeom prst="rect">
            <a:avLst/>
          </a:prstGeom>
        </p:spPr>
      </p:pic>
      <p:pic>
        <p:nvPicPr>
          <p:cNvPr id="5" name="Picture 4"/>
          <p:cNvPicPr>
            <a:picLocks noChangeAspect="1"/>
          </p:cNvPicPr>
          <p:nvPr/>
        </p:nvPicPr>
        <p:blipFill>
          <a:blip r:embed="rId6"/>
          <a:stretch>
            <a:fillRect/>
          </a:stretch>
        </p:blipFill>
        <p:spPr>
          <a:xfrm>
            <a:off x="2843808" y="5417589"/>
            <a:ext cx="220999" cy="198137"/>
          </a:xfrm>
          <a:prstGeom prst="rect">
            <a:avLst/>
          </a:prstGeom>
        </p:spPr>
      </p:pic>
      <p:pic>
        <p:nvPicPr>
          <p:cNvPr id="7" name="Picture 6"/>
          <p:cNvPicPr>
            <a:picLocks noChangeAspect="1"/>
          </p:cNvPicPr>
          <p:nvPr/>
        </p:nvPicPr>
        <p:blipFill>
          <a:blip r:embed="rId7"/>
          <a:stretch>
            <a:fillRect/>
          </a:stretch>
        </p:blipFill>
        <p:spPr>
          <a:xfrm>
            <a:off x="611560" y="5906779"/>
            <a:ext cx="602032" cy="243861"/>
          </a:xfrm>
          <a:prstGeom prst="rect">
            <a:avLst/>
          </a:prstGeom>
        </p:spPr>
      </p:pic>
    </p:spTree>
    <p:extLst>
      <p:ext uri="{BB962C8B-B14F-4D97-AF65-F5344CB8AC3E}">
        <p14:creationId xmlns:p14="http://schemas.microsoft.com/office/powerpoint/2010/main" val="2376327609"/>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rtl="1" eaLnBrk="1" hangingPunct="1"/>
            <a:r>
              <a:rPr lang="he-IL" altLang="he-IL" sz="3600" smtClean="0"/>
              <a:t>פנל תצוגה</a:t>
            </a:r>
            <a:endParaRPr lang="en-US" altLang="he-IL" sz="3600" smtClean="0"/>
          </a:p>
        </p:txBody>
      </p:sp>
      <p:sp>
        <p:nvSpPr>
          <p:cNvPr id="22531" name="Text Box 4"/>
          <p:cNvSpPr txBox="1">
            <a:spLocks noChangeArrowheads="1"/>
          </p:cNvSpPr>
          <p:nvPr/>
        </p:nvSpPr>
        <p:spPr bwMode="auto">
          <a:xfrm>
            <a:off x="5404437" y="1556792"/>
            <a:ext cx="37192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b="1" dirty="0" smtClean="0"/>
              <a:t>תפריט פעולות הקובץ</a:t>
            </a:r>
            <a:endParaRPr lang="he-IL" altLang="he-IL" b="1" dirty="0"/>
          </a:p>
        </p:txBody>
      </p:sp>
      <p:pic>
        <p:nvPicPr>
          <p:cNvPr id="22534" name="Picture 8" descr="Head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249"/>
            <a:ext cx="914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763688" y="2438928"/>
            <a:ext cx="7281499" cy="4154984"/>
          </a:xfrm>
          <a:prstGeom prst="rect">
            <a:avLst/>
          </a:prstGeom>
          <a:noFill/>
        </p:spPr>
        <p:txBody>
          <a:bodyPr wrap="square" rtlCol="1">
            <a:spAutoFit/>
          </a:bodyPr>
          <a:lstStyle/>
          <a:p>
            <a:pPr algn="r" rtl="1"/>
            <a:r>
              <a:rPr lang="he-IL" sz="1200" dirty="0" smtClean="0"/>
              <a:t>העתק/העבר קובץ  (מותנה </a:t>
            </a:r>
            <a:r>
              <a:rPr lang="he-IL" sz="1200" dirty="0"/>
              <a:t>בהרשאות טעינה בתיקיית </a:t>
            </a:r>
            <a:r>
              <a:rPr lang="he-IL" sz="1200" dirty="0" smtClean="0"/>
              <a:t>היעד) –</a:t>
            </a:r>
          </a:p>
          <a:p>
            <a:pPr algn="r" rtl="1"/>
            <a:endParaRPr lang="he-IL" sz="1200" dirty="0"/>
          </a:p>
          <a:p>
            <a:pPr marL="171450" indent="-171450" algn="r" rtl="1">
              <a:buFont typeface="Arial" panose="020B0604020202020204" pitchFamily="34" charset="0"/>
              <a:buChar char="•"/>
            </a:pPr>
            <a:r>
              <a:rPr lang="he-IL" sz="1200" dirty="0" smtClean="0"/>
              <a:t>העתק קובץ – מאפשר כתיבה מחדש של הקובץ לתיקיית היעד.</a:t>
            </a:r>
          </a:p>
          <a:p>
            <a:pPr marL="171450" indent="-171450" algn="r" rtl="1">
              <a:buFont typeface="Arial" panose="020B0604020202020204" pitchFamily="34" charset="0"/>
              <a:buChar char="•"/>
            </a:pPr>
            <a:r>
              <a:rPr lang="he-IL" sz="1200" dirty="0" smtClean="0"/>
              <a:t>העבר קובץ – העברת הקובץ מהתיקייה הנוכחית לתיקיית היעד.</a:t>
            </a:r>
          </a:p>
          <a:p>
            <a:pPr marL="171450" indent="-171450" algn="r" rtl="1">
              <a:buFont typeface="Arial" panose="020B0604020202020204" pitchFamily="34" charset="0"/>
              <a:buChar char="•"/>
            </a:pPr>
            <a:r>
              <a:rPr lang="he-IL" sz="1200" dirty="0" smtClean="0"/>
              <a:t>העתק קובץ עם הסטוריה –	כתיבה מחדש של הקובץ, כולל גרסאות קודמות, לתיקיית היעד.</a:t>
            </a:r>
          </a:p>
          <a:p>
            <a:pPr marL="171450" indent="-171450" algn="r" rtl="1">
              <a:buFont typeface="Arial" panose="020B0604020202020204" pitchFamily="34" charset="0"/>
              <a:buChar char="•"/>
            </a:pPr>
            <a:r>
              <a:rPr lang="he-IL" sz="1200" dirty="0" smtClean="0"/>
              <a:t>העבר קובץ עם הסטוריה - העברת הקובץ, כולל גרסאות קודמות, מהתיקייה הנוכחית לתיקיית היעד.</a:t>
            </a:r>
          </a:p>
          <a:p>
            <a:pPr marL="171450" indent="-171450" algn="r" rtl="1">
              <a:buFont typeface="Arial" panose="020B0604020202020204" pitchFamily="34" charset="0"/>
              <a:buChar char="•"/>
            </a:pPr>
            <a:endParaRPr lang="he-IL" sz="1200" dirty="0"/>
          </a:p>
          <a:p>
            <a:pPr algn="r" rtl="1"/>
            <a:r>
              <a:rPr lang="he-IL" sz="1200" dirty="0" smtClean="0"/>
              <a:t>הסטוריה – הצגת רשימת הגרסאות הקודמות של הקובץ. בכל קובץ תפריט אפשרויות המאפשר ביצוע פעולות מלא על                        </a:t>
            </a:r>
          </a:p>
          <a:p>
            <a:pPr algn="r" rtl="1"/>
            <a:r>
              <a:rPr lang="he-IL" sz="1200" dirty="0"/>
              <a:t> </a:t>
            </a:r>
            <a:r>
              <a:rPr lang="he-IL" sz="1200" dirty="0" smtClean="0"/>
              <a:t>               הקובץ, כולל הצגה כגרסא עדכנית בתיקייה.</a:t>
            </a:r>
          </a:p>
          <a:p>
            <a:pPr algn="r" rtl="1"/>
            <a:endParaRPr lang="he-IL" sz="1200" dirty="0"/>
          </a:p>
          <a:p>
            <a:pPr algn="r" rtl="1"/>
            <a:r>
              <a:rPr lang="he-IL" sz="1200" dirty="0" smtClean="0"/>
              <a:t>מאפייני הקובץ –</a:t>
            </a:r>
          </a:p>
          <a:p>
            <a:pPr algn="r" rtl="1"/>
            <a:endParaRPr lang="he-IL" sz="1200" dirty="0" smtClean="0"/>
          </a:p>
          <a:p>
            <a:pPr marL="171450" indent="-171450" algn="r" rtl="1">
              <a:buFont typeface="Arial" panose="020B0604020202020204" pitchFamily="34" charset="0"/>
              <a:buChar char="•"/>
            </a:pPr>
            <a:r>
              <a:rPr lang="he-IL" sz="1200" dirty="0" smtClean="0"/>
              <a:t>ערוך פרטי הקובץ – לדכון תיאור הקובץ והגדרות נוספות שנרשמו בזמן טעינת הקובץ.</a:t>
            </a:r>
          </a:p>
          <a:p>
            <a:pPr marL="171450" indent="-171450" algn="r" rtl="1">
              <a:buFont typeface="Arial" panose="020B0604020202020204" pitchFamily="34" charset="0"/>
              <a:buChar char="•"/>
            </a:pPr>
            <a:r>
              <a:rPr lang="he-IL" sz="1200" dirty="0" smtClean="0"/>
              <a:t>נעל קובץ – נועל את תפריט אפשרויות הקובץ לשאר חברי הפרויקט.</a:t>
            </a:r>
          </a:p>
          <a:p>
            <a:pPr marL="171450" indent="-171450" algn="r" rtl="1">
              <a:buFont typeface="Arial" panose="020B0604020202020204" pitchFamily="34" charset="0"/>
              <a:buChar char="•"/>
            </a:pPr>
            <a:r>
              <a:rPr lang="he-IL" sz="1200" dirty="0" smtClean="0"/>
              <a:t>פרטי הקובץ – מציג את פרטי הקובץ ורשימת המכותבים לקובץ. ניתן לעקוב אחרי</a:t>
            </a:r>
          </a:p>
          <a:p>
            <a:pPr algn="r" rtl="1"/>
            <a:r>
              <a:rPr lang="he-IL" sz="1200" dirty="0"/>
              <a:t>	</a:t>
            </a:r>
            <a:r>
              <a:rPr lang="he-IL" sz="1200" dirty="0" smtClean="0"/>
              <a:t>   פעולות המכותבים על הקובץ (אישור הקובץ/צפייה בקובץ/הורדת הקובץ).</a:t>
            </a:r>
          </a:p>
          <a:p>
            <a:pPr marL="171450" indent="-171450" algn="r" rtl="1">
              <a:buFont typeface="Arial" panose="020B0604020202020204" pitchFamily="34" charset="0"/>
              <a:buChar char="•"/>
            </a:pPr>
            <a:r>
              <a:rPr lang="he-IL" sz="1200" dirty="0" smtClean="0"/>
              <a:t>הרשאות לקובץ – עדכון הרשאות ברמת הקובץ ללא התחשבות בהרשאות שהוגדרו ברמת התיקייה.</a:t>
            </a:r>
          </a:p>
          <a:p>
            <a:pPr marL="171450" indent="-171450" algn="r" rtl="1">
              <a:buFont typeface="Arial" panose="020B0604020202020204" pitchFamily="34" charset="0"/>
              <a:buChar char="•"/>
            </a:pPr>
            <a:endParaRPr lang="he-IL" sz="1200" dirty="0"/>
          </a:p>
          <a:p>
            <a:pPr algn="r" rtl="1"/>
            <a:r>
              <a:rPr lang="he-IL" sz="1200" dirty="0" smtClean="0"/>
              <a:t>מחק קובץ – </a:t>
            </a:r>
          </a:p>
          <a:p>
            <a:pPr algn="r" rtl="1"/>
            <a:endParaRPr lang="he-IL" sz="1200" dirty="0" smtClean="0"/>
          </a:p>
          <a:p>
            <a:pPr marL="171450" indent="-171450" algn="r" rtl="1">
              <a:buFont typeface="Arial" panose="020B0604020202020204" pitchFamily="34" charset="0"/>
              <a:buChar char="•"/>
            </a:pPr>
            <a:r>
              <a:rPr lang="he-IL" sz="1200" dirty="0" smtClean="0"/>
              <a:t>מחק קובץ – מחיקת הקובץ מהתיקייה. הקובץ ישלח לסל מחזור.</a:t>
            </a:r>
          </a:p>
          <a:p>
            <a:pPr marL="171450" indent="-171450" algn="r" rtl="1">
              <a:buFont typeface="Arial" panose="020B0604020202020204" pitchFamily="34" charset="0"/>
              <a:buChar char="•"/>
            </a:pPr>
            <a:r>
              <a:rPr lang="he-IL" sz="1200" dirty="0" smtClean="0"/>
              <a:t>מחק קובץ עם הסטוריה – מחיקת הקובץ כולל גרסאות קודמות. הקבצים ישלחו לסל מחזור.</a:t>
            </a:r>
            <a:endParaRPr lang="he-IL" sz="1200" dirty="0"/>
          </a:p>
        </p:txBody>
      </p:sp>
      <p:pic>
        <p:nvPicPr>
          <p:cNvPr id="13" name="Picture 12"/>
          <p:cNvPicPr>
            <a:picLocks noChangeAspect="1"/>
          </p:cNvPicPr>
          <p:nvPr/>
        </p:nvPicPr>
        <p:blipFill>
          <a:blip r:embed="rId4"/>
          <a:stretch>
            <a:fillRect/>
          </a:stretch>
        </p:blipFill>
        <p:spPr>
          <a:xfrm>
            <a:off x="251520" y="3818515"/>
            <a:ext cx="1714649" cy="236240"/>
          </a:xfrm>
          <a:prstGeom prst="rect">
            <a:avLst/>
          </a:prstGeom>
        </p:spPr>
      </p:pic>
      <p:pic>
        <p:nvPicPr>
          <p:cNvPr id="15" name="Picture 14"/>
          <p:cNvPicPr>
            <a:picLocks noChangeAspect="1"/>
          </p:cNvPicPr>
          <p:nvPr/>
        </p:nvPicPr>
        <p:blipFill>
          <a:blip r:embed="rId5"/>
          <a:stretch>
            <a:fillRect/>
          </a:stretch>
        </p:blipFill>
        <p:spPr>
          <a:xfrm>
            <a:off x="251520" y="2465924"/>
            <a:ext cx="3019154" cy="938118"/>
          </a:xfrm>
          <a:prstGeom prst="rect">
            <a:avLst/>
          </a:prstGeom>
        </p:spPr>
      </p:pic>
      <p:pic>
        <p:nvPicPr>
          <p:cNvPr id="16" name="Picture 15"/>
          <p:cNvPicPr>
            <a:picLocks noChangeAspect="1"/>
          </p:cNvPicPr>
          <p:nvPr/>
        </p:nvPicPr>
        <p:blipFill>
          <a:blip r:embed="rId6"/>
          <a:stretch>
            <a:fillRect/>
          </a:stretch>
        </p:blipFill>
        <p:spPr>
          <a:xfrm>
            <a:off x="251520" y="4427092"/>
            <a:ext cx="3166292" cy="954802"/>
          </a:xfrm>
          <a:prstGeom prst="rect">
            <a:avLst/>
          </a:prstGeom>
        </p:spPr>
      </p:pic>
      <p:pic>
        <p:nvPicPr>
          <p:cNvPr id="20" name="Picture 19"/>
          <p:cNvPicPr>
            <a:picLocks noChangeAspect="1"/>
          </p:cNvPicPr>
          <p:nvPr/>
        </p:nvPicPr>
        <p:blipFill>
          <a:blip r:embed="rId7"/>
          <a:stretch>
            <a:fillRect/>
          </a:stretch>
        </p:blipFill>
        <p:spPr>
          <a:xfrm>
            <a:off x="251520" y="5877272"/>
            <a:ext cx="3239238" cy="494486"/>
          </a:xfrm>
          <a:prstGeom prst="rect">
            <a:avLst/>
          </a:prstGeom>
        </p:spPr>
      </p:pic>
    </p:spTree>
    <p:extLst>
      <p:ext uri="{BB962C8B-B14F-4D97-AF65-F5344CB8AC3E}">
        <p14:creationId xmlns:p14="http://schemas.microsoft.com/office/powerpoint/2010/main" val="1076979105"/>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bluebl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12192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5" descr="end_fol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1000"/>
            <a:ext cx="12192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4461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5781"/>
                                        </p:tgtEl>
                                        <p:attrNameLst>
                                          <p:attrName>style.visibility</p:attrName>
                                        </p:attrNameLst>
                                      </p:cBhvr>
                                      <p:to>
                                        <p:strVal val="visible"/>
                                      </p:to>
                                    </p:set>
                                    <p:animEffect transition="in" filter="fade">
                                      <p:cBhvr>
                                        <p:cTn id="7" dur="1000"/>
                                        <p:tgtEl>
                                          <p:spTgt spid="75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rtl="1" eaLnBrk="1" hangingPunct="1"/>
            <a:r>
              <a:rPr lang="en-US" altLang="he-IL" sz="3600" smtClean="0"/>
              <a:t>Expo-Net</a:t>
            </a:r>
          </a:p>
        </p:txBody>
      </p:sp>
      <p:pic>
        <p:nvPicPr>
          <p:cNvPr id="17412" name="Picture 10" descr="Head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2" name="Text Box 22"/>
          <p:cNvSpPr txBox="1">
            <a:spLocks noChangeArrowheads="1"/>
          </p:cNvSpPr>
          <p:nvPr/>
        </p:nvSpPr>
        <p:spPr bwMode="auto">
          <a:xfrm>
            <a:off x="4662521" y="1461557"/>
            <a:ext cx="525658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he-IL" altLang="he-IL" b="1" dirty="0" smtClean="0"/>
              <a:t>פרויקט     מה חדש</a:t>
            </a:r>
            <a:endParaRPr lang="en-US" altLang="he-IL" b="1" dirty="0"/>
          </a:p>
        </p:txBody>
      </p:sp>
      <p:sp>
        <p:nvSpPr>
          <p:cNvPr id="2" name="TextBox 1"/>
          <p:cNvSpPr txBox="1"/>
          <p:nvPr/>
        </p:nvSpPr>
        <p:spPr>
          <a:xfrm>
            <a:off x="2627784" y="2152753"/>
            <a:ext cx="6261714" cy="830997"/>
          </a:xfrm>
          <a:prstGeom prst="rect">
            <a:avLst/>
          </a:prstGeom>
          <a:noFill/>
        </p:spPr>
        <p:txBody>
          <a:bodyPr wrap="none" rtlCol="1">
            <a:spAutoFit/>
          </a:bodyPr>
          <a:lstStyle/>
          <a:p>
            <a:pPr algn="r" rtl="1"/>
            <a:r>
              <a:rPr lang="he-IL" sz="1200" dirty="0" smtClean="0"/>
              <a:t>עמוד אישי המרכז את העדכונים האחרונים שנשלחו אליי מחברי הפרויקט. </a:t>
            </a:r>
          </a:p>
          <a:p>
            <a:pPr algn="r" rtl="1"/>
            <a:r>
              <a:rPr lang="he-IL" sz="1200" dirty="0" smtClean="0"/>
              <a:t>כדאי לנקות את הפריטים שהתקבלו בתום הטיפול כדי שהעמוד יציג פריטים חדשים/להמשך טיפול בלבד.</a:t>
            </a:r>
          </a:p>
          <a:p>
            <a:pPr algn="r" rtl="1"/>
            <a:endParaRPr lang="he-IL" sz="1200" dirty="0" smtClean="0"/>
          </a:p>
          <a:p>
            <a:pPr algn="r" rtl="1"/>
            <a:r>
              <a:rPr lang="he-IL" sz="1200" b="1" dirty="0" smtClean="0"/>
              <a:t> נושאים לטיפול </a:t>
            </a:r>
            <a:r>
              <a:rPr lang="he-IL" sz="1200" dirty="0" smtClean="0"/>
              <a:t>:</a:t>
            </a:r>
            <a:endParaRPr lang="he-IL" sz="1200" dirty="0"/>
          </a:p>
        </p:txBody>
      </p:sp>
      <p:sp>
        <p:nvSpPr>
          <p:cNvPr id="6" name="Rectangle 5"/>
          <p:cNvSpPr/>
          <p:nvPr/>
        </p:nvSpPr>
        <p:spPr>
          <a:xfrm>
            <a:off x="684968" y="3006922"/>
            <a:ext cx="8184570" cy="2862322"/>
          </a:xfrm>
          <a:prstGeom prst="rect">
            <a:avLst/>
          </a:prstGeom>
        </p:spPr>
        <p:txBody>
          <a:bodyPr wrap="square">
            <a:spAutoFit/>
          </a:bodyPr>
          <a:lstStyle/>
          <a:p>
            <a:pPr algn="r" rtl="1"/>
            <a:endParaRPr lang="he-IL" sz="1200" dirty="0" smtClean="0"/>
          </a:p>
          <a:p>
            <a:pPr algn="r" rtl="1"/>
            <a:r>
              <a:rPr lang="he-IL" sz="1200" dirty="0" smtClean="0"/>
              <a:t>קבצים – 	רשימת </a:t>
            </a:r>
            <a:r>
              <a:rPr lang="he-IL" sz="1200" dirty="0"/>
              <a:t>הקבצים החדשים שנשלחו אליי לטיפול/לידיעה. ניתן להכנס לתיקייה בה נמצא הקובץ בלחיצה על אייקון התיקייה.</a:t>
            </a:r>
          </a:p>
          <a:p>
            <a:pPr algn="r" rtl="1"/>
            <a:r>
              <a:rPr lang="he-IL" sz="1200" dirty="0"/>
              <a:t> </a:t>
            </a:r>
            <a:r>
              <a:rPr lang="he-IL" sz="1200" dirty="0" smtClean="0"/>
              <a:t>           	כדי </a:t>
            </a:r>
            <a:r>
              <a:rPr lang="he-IL" sz="1200" dirty="0"/>
              <a:t>לבצע פעולה על הקובץ יש לעמוד על תפריט אפשרויות הקובץ שבצד שמאל. </a:t>
            </a:r>
          </a:p>
          <a:p>
            <a:pPr algn="r" rtl="1"/>
            <a:r>
              <a:rPr lang="he-IL" sz="1200" dirty="0" smtClean="0"/>
              <a:t>	כדי </a:t>
            </a:r>
            <a:r>
              <a:rPr lang="he-IL" sz="1200" dirty="0"/>
              <a:t>לבצא פעולה אחת על הרבה קבצים יש לסמן את הקבצים ולפעול מהתפריט התחתון 'פעולות על קבצים מסומנים'.</a:t>
            </a:r>
          </a:p>
          <a:p>
            <a:pPr algn="r" rtl="1"/>
            <a:r>
              <a:rPr lang="he-IL" sz="1200" dirty="0"/>
              <a:t>	</a:t>
            </a:r>
            <a:r>
              <a:rPr lang="he-IL" sz="1200" dirty="0" smtClean="0"/>
              <a:t>בתום </a:t>
            </a:r>
            <a:r>
              <a:rPr lang="he-IL" sz="1200" dirty="0"/>
              <a:t>טיפול כדאי לנקות את הקבצים מהעמוד. הקבצים ימחקו מעמוד העדכונים האישי </a:t>
            </a:r>
            <a:r>
              <a:rPr lang="he-IL" sz="1200" dirty="0" smtClean="0"/>
              <a:t>בלבד.</a:t>
            </a:r>
          </a:p>
          <a:p>
            <a:pPr algn="r" rtl="1"/>
            <a:endParaRPr lang="he-IL" sz="1200" dirty="0"/>
          </a:p>
          <a:p>
            <a:pPr algn="r" rtl="1"/>
            <a:r>
              <a:rPr lang="he-IL" sz="1200" dirty="0" smtClean="0"/>
              <a:t>הודעות -	הודעות </a:t>
            </a:r>
            <a:r>
              <a:rPr lang="he-IL" sz="1200" dirty="0"/>
              <a:t>חדשות שנשלחו אליי מתוך מערכת הדואר</a:t>
            </a:r>
            <a:r>
              <a:rPr lang="he-IL" sz="1200" dirty="0" smtClean="0"/>
              <a:t>. לחיצה על נושא ההודעה תציג את תוכן ההודעה ובחלק השמאלי 	העליון יופיעו אפשרויות להשיב לשולח/להשיב לכולם/להעביר/להדפיס. </a:t>
            </a:r>
            <a:endParaRPr lang="he-IL" sz="1200" dirty="0"/>
          </a:p>
          <a:p>
            <a:pPr algn="r" rtl="1"/>
            <a:r>
              <a:rPr lang="en-US" sz="1200" dirty="0" smtClean="0"/>
              <a:t>	</a:t>
            </a:r>
            <a:r>
              <a:rPr lang="he-IL" sz="1200" dirty="0" smtClean="0"/>
              <a:t>אפשרות נוספת לבצע פעולות על ההודעה היא מתפריט האפשרויות שבצד שמאל.</a:t>
            </a:r>
          </a:p>
          <a:p>
            <a:pPr algn="r" rtl="1"/>
            <a:r>
              <a:rPr lang="he-IL" sz="1200" dirty="0" smtClean="0"/>
              <a:t>	בתום טיפול כדאי לנקות את ההודעות מהמעמוד. ההודעות  ימחקו מעמוד העדכונים האישי בלבד וישמרו בכפתור 	במערכת דואר-&gt;דואר נכנס.</a:t>
            </a:r>
          </a:p>
          <a:p>
            <a:pPr algn="r" rtl="1"/>
            <a:endParaRPr lang="he-IL" sz="1200" dirty="0"/>
          </a:p>
          <a:p>
            <a:pPr algn="r" rtl="1"/>
            <a:r>
              <a:rPr lang="he-IL" sz="1200" dirty="0" smtClean="0"/>
              <a:t>משימות - 	משימות פתוחות בהן כותבתי כאחראי ראשי/אחראי/לידיעה בלבד. לחיצה על נושא המשימה תציג את תוכן המשימה 	ותאפשר דיווח אחוזים והערות ביצוע. דרך נוספת לסיים משימות פתוחות היא על ידי סימון המשימות ולחיצה על כפתור 	סיים משימות מסומנות/נקה הכל.</a:t>
            </a:r>
            <a:endParaRPr lang="he-IL" sz="1200" dirty="0"/>
          </a:p>
        </p:txBody>
      </p:sp>
      <p:pic>
        <p:nvPicPr>
          <p:cNvPr id="7" name="Picture 6"/>
          <p:cNvPicPr>
            <a:picLocks noChangeAspect="1"/>
          </p:cNvPicPr>
          <p:nvPr/>
        </p:nvPicPr>
        <p:blipFill>
          <a:blip r:embed="rId4"/>
          <a:stretch>
            <a:fillRect/>
          </a:stretch>
        </p:blipFill>
        <p:spPr>
          <a:xfrm>
            <a:off x="4572000" y="2684027"/>
            <a:ext cx="3048264" cy="281964"/>
          </a:xfrm>
          <a:prstGeom prst="rect">
            <a:avLst/>
          </a:prstGeom>
        </p:spPr>
      </p:pic>
      <p:pic>
        <p:nvPicPr>
          <p:cNvPr id="11" name="Picture 10"/>
          <p:cNvPicPr>
            <a:picLocks noChangeAspect="1"/>
          </p:cNvPicPr>
          <p:nvPr/>
        </p:nvPicPr>
        <p:blipFill>
          <a:blip r:embed="rId5"/>
          <a:stretch>
            <a:fillRect/>
          </a:stretch>
        </p:blipFill>
        <p:spPr>
          <a:xfrm>
            <a:off x="7290813" y="1652841"/>
            <a:ext cx="274344" cy="268247"/>
          </a:xfrm>
          <a:prstGeom prst="rect">
            <a:avLst/>
          </a:prstGeom>
        </p:spPr>
      </p:pic>
    </p:spTree>
    <p:extLst>
      <p:ext uri="{BB962C8B-B14F-4D97-AF65-F5344CB8AC3E}">
        <p14:creationId xmlns:p14="http://schemas.microsoft.com/office/powerpoint/2010/main" val="12823980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42"/>
                                        </p:tgtEl>
                                        <p:attrNameLst>
                                          <p:attrName>style.visibility</p:attrName>
                                        </p:attrNameLst>
                                      </p:cBhvr>
                                      <p:to>
                                        <p:strVal val="visible"/>
                                      </p:to>
                                    </p:set>
                                    <p:animEffect transition="in" filter="fade">
                                      <p:cBhvr>
                                        <p:cTn id="7" dur="2000"/>
                                        <p:tgtEl>
                                          <p:spTgt spid="81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rtl="1" eaLnBrk="1" hangingPunct="1"/>
            <a:r>
              <a:rPr lang="en-US" altLang="he-IL" sz="3600" smtClean="0"/>
              <a:t>Expo-Net</a:t>
            </a:r>
          </a:p>
        </p:txBody>
      </p:sp>
      <p:pic>
        <p:nvPicPr>
          <p:cNvPr id="17412" name="Picture 10" descr="Head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087"/>
            <a:ext cx="914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2" name="Text Box 22"/>
          <p:cNvSpPr txBox="1">
            <a:spLocks noChangeArrowheads="1"/>
          </p:cNvSpPr>
          <p:nvPr/>
        </p:nvSpPr>
        <p:spPr bwMode="auto">
          <a:xfrm>
            <a:off x="5423899" y="1458723"/>
            <a:ext cx="374441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he-IL" altLang="he-IL" b="1" dirty="0"/>
              <a:t>פרויקט    </a:t>
            </a:r>
            <a:r>
              <a:rPr lang="he-IL" altLang="he-IL" b="1" dirty="0" smtClean="0"/>
              <a:t> מה </a:t>
            </a:r>
            <a:r>
              <a:rPr lang="he-IL" altLang="he-IL" b="1" dirty="0"/>
              <a:t>חדש</a:t>
            </a:r>
            <a:endParaRPr lang="en-US" altLang="he-IL" b="1" dirty="0"/>
          </a:p>
        </p:txBody>
      </p:sp>
      <p:sp>
        <p:nvSpPr>
          <p:cNvPr id="2" name="TextBox 1"/>
          <p:cNvSpPr txBox="1"/>
          <p:nvPr/>
        </p:nvSpPr>
        <p:spPr>
          <a:xfrm>
            <a:off x="7670829" y="2192670"/>
            <a:ext cx="1175385" cy="461665"/>
          </a:xfrm>
          <a:prstGeom prst="rect">
            <a:avLst/>
          </a:prstGeom>
          <a:noFill/>
        </p:spPr>
        <p:txBody>
          <a:bodyPr wrap="none" rtlCol="1">
            <a:spAutoFit/>
          </a:bodyPr>
          <a:lstStyle/>
          <a:p>
            <a:pPr algn="r" rtl="1"/>
            <a:endParaRPr lang="he-IL" sz="1200" dirty="0" smtClean="0"/>
          </a:p>
          <a:p>
            <a:pPr algn="r" rtl="1"/>
            <a:r>
              <a:rPr lang="he-IL" sz="1200" b="1" dirty="0" smtClean="0"/>
              <a:t> נושאים לידיעה</a:t>
            </a:r>
            <a:r>
              <a:rPr lang="he-IL" sz="1200" dirty="0" smtClean="0"/>
              <a:t>:</a:t>
            </a:r>
            <a:endParaRPr lang="he-IL" sz="1200" dirty="0"/>
          </a:p>
        </p:txBody>
      </p:sp>
      <p:sp>
        <p:nvSpPr>
          <p:cNvPr id="6" name="Rectangle 5"/>
          <p:cNvSpPr/>
          <p:nvPr/>
        </p:nvSpPr>
        <p:spPr>
          <a:xfrm>
            <a:off x="696179" y="2918918"/>
            <a:ext cx="8184570" cy="1938992"/>
          </a:xfrm>
          <a:prstGeom prst="rect">
            <a:avLst/>
          </a:prstGeom>
        </p:spPr>
        <p:txBody>
          <a:bodyPr wrap="square">
            <a:spAutoFit/>
          </a:bodyPr>
          <a:lstStyle/>
          <a:p>
            <a:pPr algn="r" rtl="1"/>
            <a:endParaRPr lang="he-IL" sz="1200" dirty="0" smtClean="0"/>
          </a:p>
          <a:p>
            <a:pPr algn="r" rtl="1"/>
            <a:r>
              <a:rPr lang="he-IL" sz="1200" dirty="0" smtClean="0"/>
              <a:t>אישורי הזמנות ממכוני העתקות	 - חיווי ממכון העתקות שההזמנה ששלחתי אושרה לביצוע. לחיצה על אייקון אפשרויות תציג את ההזמנה.</a:t>
            </a:r>
          </a:p>
          <a:p>
            <a:pPr algn="r" rtl="1"/>
            <a:r>
              <a:rPr lang="he-IL" sz="1200" dirty="0" smtClean="0"/>
              <a:t>		   כדאי לנקות את אישורי ההזמנות מהעמוד. כל ההזמנות שנשלחו למכוני העתקות ישמרו בכפתור מכוני 		   העתקות-&gt;דוח הזמנות.</a:t>
            </a:r>
          </a:p>
          <a:p>
            <a:pPr algn="r" rtl="1"/>
            <a:endParaRPr lang="he-IL" sz="1200" dirty="0"/>
          </a:p>
          <a:p>
            <a:pPr algn="r" rtl="1"/>
            <a:r>
              <a:rPr lang="he-IL" sz="1200" dirty="0" smtClean="0"/>
              <a:t>סיכומי פגישה - 	סיכומי פגישות בהם נכחתי/הוזמנתי/כותבתי. לחיצה על נושא סיכום הפגישה תציג את סיכום הפגישה ובצד 		שמאל למעלה ניתנת האפשרות לשמור כמסמך פי.די.אפ/להדפיס </a:t>
            </a:r>
          </a:p>
          <a:p>
            <a:pPr algn="r" rtl="1"/>
            <a:r>
              <a:rPr lang="he-IL" sz="1200" dirty="0" smtClean="0"/>
              <a:t>		בתום טיפול כדאי לנקות את סיכומי הפגישה מהעמוד. סיכומי הפגישה ישמרו בכפתור משתמשים וקבוצות-		&gt;סיכומי פגישה.</a:t>
            </a:r>
          </a:p>
          <a:p>
            <a:pPr algn="r" rtl="1"/>
            <a:r>
              <a:rPr lang="he-IL" sz="1200" dirty="0"/>
              <a:t>	</a:t>
            </a:r>
            <a:r>
              <a:rPr lang="he-IL" sz="1200" dirty="0" smtClean="0"/>
              <a:t>	</a:t>
            </a:r>
            <a:endParaRPr lang="he-IL" sz="1200" dirty="0"/>
          </a:p>
        </p:txBody>
      </p:sp>
      <p:pic>
        <p:nvPicPr>
          <p:cNvPr id="3" name="Picture 2"/>
          <p:cNvPicPr>
            <a:picLocks noChangeAspect="1"/>
          </p:cNvPicPr>
          <p:nvPr/>
        </p:nvPicPr>
        <p:blipFill>
          <a:blip r:embed="rId4"/>
          <a:stretch>
            <a:fillRect/>
          </a:stretch>
        </p:blipFill>
        <p:spPr>
          <a:xfrm>
            <a:off x="4303724" y="2291345"/>
            <a:ext cx="3200677" cy="304826"/>
          </a:xfrm>
          <a:prstGeom prst="rect">
            <a:avLst/>
          </a:prstGeom>
        </p:spPr>
      </p:pic>
      <p:pic>
        <p:nvPicPr>
          <p:cNvPr id="5" name="Picture 4"/>
          <p:cNvPicPr>
            <a:picLocks noChangeAspect="1"/>
          </p:cNvPicPr>
          <p:nvPr/>
        </p:nvPicPr>
        <p:blipFill>
          <a:blip r:embed="rId5"/>
          <a:stretch>
            <a:fillRect/>
          </a:stretch>
        </p:blipFill>
        <p:spPr>
          <a:xfrm>
            <a:off x="2339752" y="4028049"/>
            <a:ext cx="648072" cy="218162"/>
          </a:xfrm>
          <a:prstGeom prst="rect">
            <a:avLst/>
          </a:prstGeom>
        </p:spPr>
      </p:pic>
      <p:pic>
        <p:nvPicPr>
          <p:cNvPr id="8" name="Picture 7"/>
          <p:cNvPicPr>
            <a:picLocks noChangeAspect="1"/>
          </p:cNvPicPr>
          <p:nvPr/>
        </p:nvPicPr>
        <p:blipFill>
          <a:blip r:embed="rId6"/>
          <a:stretch>
            <a:fillRect/>
          </a:stretch>
        </p:blipFill>
        <p:spPr>
          <a:xfrm>
            <a:off x="7230057" y="1645119"/>
            <a:ext cx="274344" cy="268247"/>
          </a:xfrm>
          <a:prstGeom prst="rect">
            <a:avLst/>
          </a:prstGeom>
        </p:spPr>
      </p:pic>
    </p:spTree>
    <p:extLst>
      <p:ext uri="{BB962C8B-B14F-4D97-AF65-F5344CB8AC3E}">
        <p14:creationId xmlns:p14="http://schemas.microsoft.com/office/powerpoint/2010/main" val="39275914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42"/>
                                        </p:tgtEl>
                                        <p:attrNameLst>
                                          <p:attrName>style.visibility</p:attrName>
                                        </p:attrNameLst>
                                      </p:cBhvr>
                                      <p:to>
                                        <p:strVal val="visible"/>
                                      </p:to>
                                    </p:set>
                                    <p:animEffect transition="in" filter="fade">
                                      <p:cBhvr>
                                        <p:cTn id="7" dur="2000"/>
                                        <p:tgtEl>
                                          <p:spTgt spid="81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rtl="1" eaLnBrk="1" hangingPunct="1"/>
            <a:r>
              <a:rPr lang="en-US" altLang="he-IL" sz="3600" smtClean="0"/>
              <a:t>Expo-Net</a:t>
            </a:r>
          </a:p>
        </p:txBody>
      </p:sp>
      <p:pic>
        <p:nvPicPr>
          <p:cNvPr id="17412" name="Picture 10" descr="Head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9512" y="2192670"/>
            <a:ext cx="8659689" cy="3785652"/>
          </a:xfrm>
          <a:prstGeom prst="rect">
            <a:avLst/>
          </a:prstGeom>
          <a:noFill/>
        </p:spPr>
        <p:txBody>
          <a:bodyPr wrap="square" rtlCol="1">
            <a:spAutoFit/>
          </a:bodyPr>
          <a:lstStyle/>
          <a:p>
            <a:pPr algn="r" rtl="1"/>
            <a:endParaRPr lang="he-IL" sz="1200" dirty="0" smtClean="0"/>
          </a:p>
          <a:p>
            <a:pPr algn="r" rtl="1"/>
            <a:r>
              <a:rPr lang="he-IL" sz="1200" b="1" dirty="0" smtClean="0"/>
              <a:t>נושאים לאישור </a:t>
            </a:r>
            <a:r>
              <a:rPr lang="he-IL" sz="1200" dirty="0" smtClean="0"/>
              <a:t>: </a:t>
            </a:r>
          </a:p>
          <a:p>
            <a:pPr algn="r" rtl="1"/>
            <a:endParaRPr lang="he-IL" sz="1200" dirty="0"/>
          </a:p>
          <a:p>
            <a:pPr algn="r" rtl="1"/>
            <a:r>
              <a:rPr lang="he-IL" sz="1200" dirty="0" smtClean="0"/>
              <a:t>הזמנות מכוני העתקות לאישור	- רשימת הזמנות הדורשות אישור טרם שליחתן למכון (ההגבלה נעשית בהתאם להנחיות היזם/מנהל הפרויקט). 		  לחיצה על שורת ההזמנה תציג את פרטי ההזמנה. במידת הצורך ניתן לערוך/להדפיס את ההזמנה באמצעות 			  האייקונים שמופיעים בצד השמאלי של ההזמנה. </a:t>
            </a:r>
          </a:p>
          <a:p>
            <a:pPr algn="r" rtl="1"/>
            <a:r>
              <a:rPr lang="he-IL" sz="1200" dirty="0"/>
              <a:t>	</a:t>
            </a:r>
            <a:r>
              <a:rPr lang="he-IL" sz="1200" dirty="0" smtClean="0"/>
              <a:t>	  כדי לאשר/לבטל את ההזמנה יש לסמן בחלונית וללחוץ אשר/בטל.</a:t>
            </a:r>
          </a:p>
          <a:p>
            <a:pPr algn="r" rtl="1"/>
            <a:endParaRPr lang="he-IL" sz="1200" dirty="0" smtClean="0"/>
          </a:p>
          <a:p>
            <a:pPr algn="r" rtl="1"/>
            <a:r>
              <a:rPr lang="he-IL" sz="1200" dirty="0" smtClean="0"/>
              <a:t>הזמנות פגישה לאישור -         	הזמנות לפגישה שנשלחו באמצעות המערכת. לחיצה על נושא ההזמנה תציג את תוכן ההזמנה ובצד השמאלי 			העליון ניתנת האפשרות לשמור כמסמך או להדפיס  </a:t>
            </a:r>
          </a:p>
          <a:p>
            <a:pPr algn="r" rtl="1"/>
            <a:endParaRPr lang="he-IL" sz="1200" dirty="0"/>
          </a:p>
          <a:p>
            <a:pPr algn="r" rtl="1"/>
            <a:r>
              <a:rPr lang="he-IL" sz="1200" dirty="0" smtClean="0"/>
              <a:t>סיכומי פגישה לאישור - 	סיכומי פגישה שנשלחו אליי לאישור טרם הפצה למכותבים. לחיצה על נושא הסיכום תציג את תוכן הסיכום ובצד 		השמאלי העליון ניתנת האפשרות לערוך/להדפיס/לייצא לקובץ פי.די.אפ.</a:t>
            </a:r>
          </a:p>
          <a:p>
            <a:pPr algn="r" rtl="1"/>
            <a:endParaRPr lang="he-IL" sz="1200" dirty="0"/>
          </a:p>
          <a:p>
            <a:pPr algn="r" rtl="1"/>
            <a:r>
              <a:rPr lang="he-IL" sz="1200" dirty="0" smtClean="0"/>
              <a:t>יומני קבלן לאישור -	יומני קבלן שהוזנו למערכת ונשלחו אליי לאישור. לחיצה על מס' היומן תציג את תוכן היומן ובצד השמאלי העליון 		ניתנת האפשרות לערוך/להדפיס את היומן. </a:t>
            </a:r>
          </a:p>
          <a:p>
            <a:pPr algn="r" rtl="1"/>
            <a:r>
              <a:rPr lang="he-IL" sz="1200" dirty="0"/>
              <a:t>	</a:t>
            </a:r>
            <a:r>
              <a:rPr lang="he-IL" sz="1200" dirty="0" smtClean="0"/>
              <a:t>	בחירה בעריכת היומן תפתח תיבת טקסט 'הערות המפקח' בה ניתן לרשום הערות ליומן. בסיום ניתן לשמור את 		היומן/להעביר הערות לקבלן/לאשר את היומן. דרך נוספת לאשר/לבטל את היומן היא </a:t>
            </a:r>
            <a:r>
              <a:rPr lang="he-IL" sz="1200" dirty="0"/>
              <a:t>על ידי סימון </a:t>
            </a:r>
            <a:r>
              <a:rPr lang="he-IL" sz="1200" dirty="0" smtClean="0"/>
              <a:t>שורת היומן 			ובחירה בכפתור אשר/מחק.</a:t>
            </a:r>
            <a:endParaRPr lang="he-IL" sz="1200" dirty="0"/>
          </a:p>
          <a:p>
            <a:pPr algn="r" rtl="1"/>
            <a:endParaRPr lang="he-IL" sz="1200" dirty="0"/>
          </a:p>
        </p:txBody>
      </p:sp>
      <p:pic>
        <p:nvPicPr>
          <p:cNvPr id="7" name="Picture 6"/>
          <p:cNvPicPr>
            <a:picLocks noChangeAspect="1"/>
          </p:cNvPicPr>
          <p:nvPr/>
        </p:nvPicPr>
        <p:blipFill>
          <a:blip r:embed="rId4"/>
          <a:stretch>
            <a:fillRect/>
          </a:stretch>
        </p:blipFill>
        <p:spPr>
          <a:xfrm>
            <a:off x="3271124" y="3893532"/>
            <a:ext cx="609653" cy="213378"/>
          </a:xfrm>
          <a:prstGeom prst="rect">
            <a:avLst/>
          </a:prstGeom>
        </p:spPr>
      </p:pic>
      <p:pic>
        <p:nvPicPr>
          <p:cNvPr id="9" name="Picture 8"/>
          <p:cNvPicPr>
            <a:picLocks noChangeAspect="1"/>
          </p:cNvPicPr>
          <p:nvPr/>
        </p:nvPicPr>
        <p:blipFill>
          <a:blip r:embed="rId5"/>
          <a:stretch>
            <a:fillRect/>
          </a:stretch>
        </p:blipFill>
        <p:spPr>
          <a:xfrm>
            <a:off x="1907704" y="4437112"/>
            <a:ext cx="883997" cy="259102"/>
          </a:xfrm>
          <a:prstGeom prst="rect">
            <a:avLst/>
          </a:prstGeom>
        </p:spPr>
      </p:pic>
      <p:pic>
        <p:nvPicPr>
          <p:cNvPr id="14" name="Picture 13"/>
          <p:cNvPicPr>
            <a:picLocks noChangeAspect="1"/>
          </p:cNvPicPr>
          <p:nvPr/>
        </p:nvPicPr>
        <p:blipFill>
          <a:blip r:embed="rId6"/>
          <a:stretch>
            <a:fillRect/>
          </a:stretch>
        </p:blipFill>
        <p:spPr>
          <a:xfrm>
            <a:off x="3880777" y="4957851"/>
            <a:ext cx="491921" cy="172837"/>
          </a:xfrm>
          <a:prstGeom prst="rect">
            <a:avLst/>
          </a:prstGeom>
        </p:spPr>
      </p:pic>
      <p:pic>
        <p:nvPicPr>
          <p:cNvPr id="15" name="Picture 14"/>
          <p:cNvPicPr>
            <a:picLocks noChangeAspect="1"/>
          </p:cNvPicPr>
          <p:nvPr/>
        </p:nvPicPr>
        <p:blipFill>
          <a:blip r:embed="rId6"/>
          <a:stretch>
            <a:fillRect/>
          </a:stretch>
        </p:blipFill>
        <p:spPr>
          <a:xfrm>
            <a:off x="3491880" y="3139112"/>
            <a:ext cx="563929" cy="198137"/>
          </a:xfrm>
          <a:prstGeom prst="rect">
            <a:avLst/>
          </a:prstGeom>
        </p:spPr>
      </p:pic>
      <p:pic>
        <p:nvPicPr>
          <p:cNvPr id="20" name="Picture 19"/>
          <p:cNvPicPr>
            <a:picLocks noChangeAspect="1"/>
          </p:cNvPicPr>
          <p:nvPr/>
        </p:nvPicPr>
        <p:blipFill>
          <a:blip r:embed="rId7"/>
          <a:stretch>
            <a:fillRect/>
          </a:stretch>
        </p:blipFill>
        <p:spPr>
          <a:xfrm>
            <a:off x="7372940" y="1701595"/>
            <a:ext cx="274344" cy="268247"/>
          </a:xfrm>
          <a:prstGeom prst="rect">
            <a:avLst/>
          </a:prstGeom>
        </p:spPr>
      </p:pic>
      <p:sp>
        <p:nvSpPr>
          <p:cNvPr id="21" name="TextBox 20"/>
          <p:cNvSpPr txBox="1"/>
          <p:nvPr/>
        </p:nvSpPr>
        <p:spPr>
          <a:xfrm>
            <a:off x="5796136" y="1512600"/>
            <a:ext cx="3207929" cy="584775"/>
          </a:xfrm>
          <a:prstGeom prst="rect">
            <a:avLst/>
          </a:prstGeom>
          <a:noFill/>
        </p:spPr>
        <p:txBody>
          <a:bodyPr wrap="none" rtlCol="1">
            <a:spAutoFit/>
          </a:bodyPr>
          <a:lstStyle/>
          <a:p>
            <a:r>
              <a:rPr lang="he-IL" sz="3200" b="1" dirty="0" smtClean="0"/>
              <a:t>פרויקט    מה חדש</a:t>
            </a:r>
            <a:endParaRPr lang="he-IL" sz="3200" b="1" dirty="0"/>
          </a:p>
        </p:txBody>
      </p:sp>
    </p:spTree>
    <p:extLst>
      <p:ext uri="{BB962C8B-B14F-4D97-AF65-F5344CB8AC3E}">
        <p14:creationId xmlns:p14="http://schemas.microsoft.com/office/powerpoint/2010/main" val="3172019075"/>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rtl="1" eaLnBrk="1" hangingPunct="1"/>
            <a:r>
              <a:rPr lang="he-IL" altLang="he-IL" sz="3600" smtClean="0"/>
              <a:t>פנל תצוגה</a:t>
            </a:r>
            <a:endParaRPr lang="en-US" altLang="he-IL" sz="3600" smtClean="0"/>
          </a:p>
        </p:txBody>
      </p:sp>
      <p:sp>
        <p:nvSpPr>
          <p:cNvPr id="21508" name="Text Box 8"/>
          <p:cNvSpPr txBox="1">
            <a:spLocks noChangeArrowheads="1"/>
          </p:cNvSpPr>
          <p:nvPr/>
        </p:nvSpPr>
        <p:spPr bwMode="auto">
          <a:xfrm>
            <a:off x="8532813" y="1484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35849" name="Text Box 9"/>
          <p:cNvSpPr txBox="1">
            <a:spLocks noChangeArrowheads="1"/>
          </p:cNvSpPr>
          <p:nvPr/>
        </p:nvSpPr>
        <p:spPr bwMode="auto">
          <a:xfrm>
            <a:off x="4617791" y="1558356"/>
            <a:ext cx="4248150" cy="314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r" rtl="1" eaLnBrk="1" hangingPunct="1">
              <a:lnSpc>
                <a:spcPct val="150000"/>
              </a:lnSpc>
              <a:spcBef>
                <a:spcPct val="0"/>
              </a:spcBef>
              <a:buFontTx/>
              <a:buNone/>
            </a:pPr>
            <a:endParaRPr lang="en-US" altLang="he-IL" sz="1100" dirty="0">
              <a:solidFill>
                <a:srgbClr val="000000"/>
              </a:solidFill>
            </a:endParaRPr>
          </a:p>
        </p:txBody>
      </p:sp>
      <p:pic>
        <p:nvPicPr>
          <p:cNvPr id="21512" name="Picture 12" descr="Head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24752" y="1546257"/>
            <a:ext cx="4434227" cy="584775"/>
          </a:xfrm>
          <a:prstGeom prst="rect">
            <a:avLst/>
          </a:prstGeom>
          <a:noFill/>
        </p:spPr>
        <p:txBody>
          <a:bodyPr wrap="none" rtlCol="1">
            <a:spAutoFit/>
          </a:bodyPr>
          <a:lstStyle/>
          <a:p>
            <a:pPr algn="r" rtl="1"/>
            <a:r>
              <a:rPr lang="he-IL" sz="3200" b="1" dirty="0" smtClean="0"/>
              <a:t>פרויקט     רשימת מורשים</a:t>
            </a:r>
            <a:endParaRPr lang="he-IL" sz="3200" b="1" dirty="0"/>
          </a:p>
        </p:txBody>
      </p:sp>
      <p:sp>
        <p:nvSpPr>
          <p:cNvPr id="4" name="TextBox 3"/>
          <p:cNvSpPr txBox="1"/>
          <p:nvPr/>
        </p:nvSpPr>
        <p:spPr>
          <a:xfrm>
            <a:off x="107504" y="2904676"/>
            <a:ext cx="8731696" cy="3231654"/>
          </a:xfrm>
          <a:prstGeom prst="rect">
            <a:avLst/>
          </a:prstGeom>
          <a:noFill/>
        </p:spPr>
        <p:txBody>
          <a:bodyPr wrap="square" rtlCol="1">
            <a:spAutoFit/>
          </a:bodyPr>
          <a:lstStyle/>
          <a:p>
            <a:pPr algn="r" rtl="1"/>
            <a:r>
              <a:rPr lang="he-IL" sz="1200" dirty="0" smtClean="0"/>
              <a:t>רשימת מורשים	 -          רשימת אנשי הקשר בפרויקט. תפריט אפשרויות בצד שמאל מאפשר לשלוח דואר/להוסיף לאוטלוק.</a:t>
            </a:r>
          </a:p>
          <a:p>
            <a:pPr algn="r" rtl="1"/>
            <a:r>
              <a:rPr lang="he-IL" sz="1200" dirty="0"/>
              <a:t>	 </a:t>
            </a:r>
            <a:r>
              <a:rPr lang="he-IL" sz="1200" dirty="0" smtClean="0"/>
              <a:t>           השתמש בכפתור 'לקובץ אקסל' כדי לייצא את רשימת אנשי הקשר לקובץ אקסל.</a:t>
            </a:r>
          </a:p>
          <a:p>
            <a:pPr algn="r" rtl="1"/>
            <a:r>
              <a:rPr lang="he-IL" sz="1200" dirty="0" smtClean="0"/>
              <a:t>	            ניתן לסמן מספר אנשי קשר ולשלוח לכולם הודעת דואר באמצעות התפריט שתחתית התיקייה</a:t>
            </a:r>
          </a:p>
          <a:p>
            <a:pPr algn="r" rtl="1"/>
            <a:endParaRPr lang="he-IL" sz="1200" dirty="0"/>
          </a:p>
          <a:p>
            <a:pPr algn="r" rtl="1"/>
            <a:endParaRPr lang="he-IL" sz="1200" dirty="0" smtClean="0"/>
          </a:p>
          <a:p>
            <a:pPr algn="r" rtl="1"/>
            <a:r>
              <a:rPr lang="he-IL" sz="1200" dirty="0" smtClean="0"/>
              <a:t>נמענים חיצוניים –         טבלת אנשי קשר אישית. לחיצה על כפתור                                תפתח חלון להזנת פרטי המשתמש. הוספה של משתמש 	            חיצוני תתבצע פעם אחת והפרטים ישמרו במערכת. כל משתמש רואה רק את אנשי הקשר החיצוניים שהוספו על ידו. 	       	            למשתמשים החיצוניים אין גישה למערכת אך ניתן לכתב אותם ולהפיץ אליהם נתונים מהמערכת. </a:t>
            </a:r>
          </a:p>
          <a:p>
            <a:pPr algn="r" rtl="1"/>
            <a:endParaRPr lang="he-IL" sz="1200" dirty="0"/>
          </a:p>
          <a:p>
            <a:pPr algn="r" rtl="1"/>
            <a:r>
              <a:rPr lang="he-IL" sz="1200" dirty="0" smtClean="0"/>
              <a:t>קבוצות -	            קבוצות אנשי קשר. </a:t>
            </a:r>
            <a:r>
              <a:rPr lang="he-IL" sz="1200" dirty="0"/>
              <a:t>לחיצה על כפתור                               </a:t>
            </a:r>
            <a:r>
              <a:rPr lang="he-IL" sz="1200" dirty="0" smtClean="0"/>
              <a:t>  תפתח </a:t>
            </a:r>
            <a:r>
              <a:rPr lang="he-IL" sz="1200" dirty="0"/>
              <a:t>חלון </a:t>
            </a:r>
            <a:r>
              <a:rPr lang="he-IL" sz="1200" dirty="0" smtClean="0"/>
              <a:t>לבחירת משתמשים (מתוך רשימת 		            מורשים/נמענים חיצוניים). הקבוצות הן אישיות וכל </a:t>
            </a:r>
            <a:r>
              <a:rPr lang="he-IL" sz="1200" dirty="0"/>
              <a:t>משתמש רואה רק את </a:t>
            </a:r>
            <a:r>
              <a:rPr lang="he-IL" sz="1200" dirty="0" smtClean="0"/>
              <a:t>הקבוצות שהוגדרו על ידו. </a:t>
            </a:r>
            <a:endParaRPr lang="he-IL" sz="1200" dirty="0"/>
          </a:p>
          <a:p>
            <a:pPr algn="r" rtl="1"/>
            <a:r>
              <a:rPr lang="he-IL" sz="1200" dirty="0" smtClean="0"/>
              <a:t>	      </a:t>
            </a:r>
          </a:p>
          <a:p>
            <a:pPr algn="r" rtl="1"/>
            <a:r>
              <a:rPr lang="he-IL" sz="1200" dirty="0" smtClean="0"/>
              <a:t>רשימת מכוני העתקות – רשימת מכוני העתקות מורשים בפרויקט.</a:t>
            </a:r>
            <a:r>
              <a:rPr lang="he-IL" sz="1200" dirty="0"/>
              <a:t> תפריט אפשרויות בצד שמאל מאפשר לשלוח </a:t>
            </a:r>
            <a:r>
              <a:rPr lang="he-IL" sz="1200" dirty="0" smtClean="0"/>
              <a:t>דואר.</a:t>
            </a:r>
          </a:p>
          <a:p>
            <a:pPr algn="r" rtl="1"/>
            <a:r>
              <a:rPr lang="he-IL" sz="1200" dirty="0"/>
              <a:t>	 </a:t>
            </a:r>
            <a:r>
              <a:rPr lang="he-IL" sz="1200" dirty="0" smtClean="0"/>
              <a:t>           השתמש </a:t>
            </a:r>
            <a:r>
              <a:rPr lang="he-IL" sz="1200" dirty="0"/>
              <a:t>בכפתור 'לקובץ אקסל' כדי לייצא את רשימת </a:t>
            </a:r>
            <a:r>
              <a:rPr lang="he-IL" sz="1200" dirty="0" smtClean="0"/>
              <a:t>המכונים לקובץ </a:t>
            </a:r>
            <a:r>
              <a:rPr lang="he-IL" sz="1200" dirty="0"/>
              <a:t>אקסל.</a:t>
            </a:r>
          </a:p>
          <a:p>
            <a:pPr algn="r" rtl="1"/>
            <a:r>
              <a:rPr lang="he-IL" sz="1200" dirty="0"/>
              <a:t>	            ניתן לסמן מספר </a:t>
            </a:r>
            <a:r>
              <a:rPr lang="he-IL" sz="1200" dirty="0" smtClean="0"/>
              <a:t>מכוני העתקות ולשלוח </a:t>
            </a:r>
            <a:r>
              <a:rPr lang="he-IL" sz="1200" dirty="0"/>
              <a:t>לכולם הודעת דואר באמצעות התפריט שתחתית </a:t>
            </a:r>
            <a:r>
              <a:rPr lang="he-IL" sz="1200" dirty="0" smtClean="0"/>
              <a:t>התיקייה.</a:t>
            </a:r>
            <a:endParaRPr lang="he-IL" sz="1200" dirty="0"/>
          </a:p>
          <a:p>
            <a:pPr algn="r" rtl="1"/>
            <a:endParaRPr lang="he-IL" sz="1200" dirty="0" smtClean="0"/>
          </a:p>
          <a:p>
            <a:pPr algn="r" rtl="1"/>
            <a:r>
              <a:rPr lang="he-IL" sz="1200" dirty="0" smtClean="0"/>
              <a:t>	</a:t>
            </a:r>
            <a:endParaRPr lang="he-IL" sz="1200" dirty="0"/>
          </a:p>
        </p:txBody>
      </p:sp>
      <p:pic>
        <p:nvPicPr>
          <p:cNvPr id="5" name="Picture 4"/>
          <p:cNvPicPr>
            <a:picLocks noChangeAspect="1"/>
          </p:cNvPicPr>
          <p:nvPr/>
        </p:nvPicPr>
        <p:blipFill>
          <a:blip r:embed="rId3"/>
          <a:stretch>
            <a:fillRect/>
          </a:stretch>
        </p:blipFill>
        <p:spPr>
          <a:xfrm>
            <a:off x="3752411" y="2433189"/>
            <a:ext cx="5067739" cy="320068"/>
          </a:xfrm>
          <a:prstGeom prst="rect">
            <a:avLst/>
          </a:prstGeom>
        </p:spPr>
      </p:pic>
      <p:pic>
        <p:nvPicPr>
          <p:cNvPr id="7" name="Picture 6"/>
          <p:cNvPicPr>
            <a:picLocks noChangeAspect="1"/>
          </p:cNvPicPr>
          <p:nvPr/>
        </p:nvPicPr>
        <p:blipFill>
          <a:blip r:embed="rId4"/>
          <a:stretch>
            <a:fillRect/>
          </a:stretch>
        </p:blipFill>
        <p:spPr>
          <a:xfrm>
            <a:off x="179512" y="3284984"/>
            <a:ext cx="1691680" cy="253409"/>
          </a:xfrm>
          <a:prstGeom prst="rect">
            <a:avLst/>
          </a:prstGeom>
        </p:spPr>
      </p:pic>
      <p:pic>
        <p:nvPicPr>
          <p:cNvPr id="8" name="Picture 7"/>
          <p:cNvPicPr>
            <a:picLocks noChangeAspect="1"/>
          </p:cNvPicPr>
          <p:nvPr/>
        </p:nvPicPr>
        <p:blipFill>
          <a:blip r:embed="rId5"/>
          <a:stretch>
            <a:fillRect/>
          </a:stretch>
        </p:blipFill>
        <p:spPr>
          <a:xfrm>
            <a:off x="3635896" y="3768169"/>
            <a:ext cx="1234547" cy="274344"/>
          </a:xfrm>
          <a:prstGeom prst="rect">
            <a:avLst/>
          </a:prstGeom>
        </p:spPr>
      </p:pic>
      <p:pic>
        <p:nvPicPr>
          <p:cNvPr id="11" name="Picture 10"/>
          <p:cNvPicPr>
            <a:picLocks noChangeAspect="1"/>
          </p:cNvPicPr>
          <p:nvPr/>
        </p:nvPicPr>
        <p:blipFill>
          <a:blip r:embed="rId6"/>
          <a:stretch>
            <a:fillRect/>
          </a:stretch>
        </p:blipFill>
        <p:spPr>
          <a:xfrm>
            <a:off x="3863699" y="4509120"/>
            <a:ext cx="1219306" cy="274344"/>
          </a:xfrm>
          <a:prstGeom prst="rect">
            <a:avLst/>
          </a:prstGeom>
        </p:spPr>
      </p:pic>
      <p:pic>
        <p:nvPicPr>
          <p:cNvPr id="17" name="Picture 16"/>
          <p:cNvPicPr>
            <a:picLocks noChangeAspect="1"/>
          </p:cNvPicPr>
          <p:nvPr/>
        </p:nvPicPr>
        <p:blipFill>
          <a:blip r:embed="rId4"/>
          <a:stretch>
            <a:fillRect/>
          </a:stretch>
        </p:blipFill>
        <p:spPr>
          <a:xfrm>
            <a:off x="0" y="5445224"/>
            <a:ext cx="1691680" cy="253409"/>
          </a:xfrm>
          <a:prstGeom prst="rect">
            <a:avLst/>
          </a:prstGeom>
        </p:spPr>
      </p:pic>
      <p:pic>
        <p:nvPicPr>
          <p:cNvPr id="12" name="Picture 11"/>
          <p:cNvPicPr>
            <a:picLocks noChangeAspect="1"/>
          </p:cNvPicPr>
          <p:nvPr/>
        </p:nvPicPr>
        <p:blipFill>
          <a:blip r:embed="rId7"/>
          <a:stretch>
            <a:fillRect/>
          </a:stretch>
        </p:blipFill>
        <p:spPr>
          <a:xfrm>
            <a:off x="7308304" y="1737864"/>
            <a:ext cx="274344" cy="268247"/>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35849"/>
                                        </p:tgtEl>
                                        <p:attrNameLst>
                                          <p:attrName>style.visibility</p:attrName>
                                        </p:attrNameLst>
                                      </p:cBhvr>
                                      <p:to>
                                        <p:strVal val="visible"/>
                                      </p:to>
                                    </p:set>
                                    <p:animEffect transition="in" filter="fade">
                                      <p:cBhvr>
                                        <p:cTn id="7" dur="2000"/>
                                        <p:tgtEl>
                                          <p:spTgt spid="35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142628"/>
            <a:ext cx="9144000" cy="503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Head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2"/>
          <p:cNvSpPr txBox="1">
            <a:spLocks noChangeArrowheads="1"/>
          </p:cNvSpPr>
          <p:nvPr/>
        </p:nvSpPr>
        <p:spPr bwMode="auto">
          <a:xfrm>
            <a:off x="1835696" y="1373187"/>
            <a:ext cx="712246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he-IL" altLang="he-IL" b="1" i="0" u="none" strike="noStrike" kern="0" cap="none" spc="0" normalizeH="0" baseline="0" noProof="0" dirty="0" smtClean="0">
                <a:ln>
                  <a:noFill/>
                </a:ln>
                <a:solidFill>
                  <a:srgbClr val="1D528D"/>
                </a:solidFill>
                <a:effectLst/>
                <a:uLnTx/>
                <a:uFillTx/>
                <a:latin typeface="Arial" panose="020B0604020202020204" pitchFamily="34" charset="0"/>
                <a:cs typeface="Arial" panose="020B0604020202020204" pitchFamily="34" charset="0"/>
              </a:rPr>
              <a:t>פרויקט     מפת הפרויקט</a:t>
            </a:r>
          </a:p>
          <a:p>
            <a:pPr marL="0" marR="0" lvl="0" indent="0" algn="r" defTabSz="914400" rtl="1" eaLnBrk="1" fontAlgn="auto" latinLnBrk="0" hangingPunct="1">
              <a:lnSpc>
                <a:spcPct val="100000"/>
              </a:lnSpc>
              <a:spcBef>
                <a:spcPct val="0"/>
              </a:spcBef>
              <a:spcAft>
                <a:spcPts val="0"/>
              </a:spcAft>
              <a:buClrTx/>
              <a:buSzTx/>
              <a:buFontTx/>
              <a:buNone/>
              <a:tabLst/>
              <a:defRPr/>
            </a:pPr>
            <a:r>
              <a:rPr lang="he-IL" altLang="he-IL" sz="1200" kern="0" dirty="0" smtClean="0">
                <a:solidFill>
                  <a:srgbClr val="1D528D"/>
                </a:solidFill>
              </a:rPr>
              <a:t>פלטפורמת </a:t>
            </a:r>
            <a:r>
              <a:rPr lang="en-US" altLang="he-IL" sz="1200" kern="0" dirty="0" smtClean="0">
                <a:solidFill>
                  <a:srgbClr val="1D528D"/>
                </a:solidFill>
              </a:rPr>
              <a:t>GIS</a:t>
            </a:r>
            <a:r>
              <a:rPr lang="he-IL" altLang="he-IL" sz="1200" kern="0" dirty="0" smtClean="0">
                <a:solidFill>
                  <a:srgbClr val="1D528D"/>
                </a:solidFill>
              </a:rPr>
              <a:t> מבוססת </a:t>
            </a:r>
            <a:r>
              <a:rPr lang="en-US" altLang="he-IL" sz="1200" kern="0" dirty="0" smtClean="0">
                <a:solidFill>
                  <a:srgbClr val="1D528D"/>
                </a:solidFill>
              </a:rPr>
              <a:t>Google Map API</a:t>
            </a:r>
            <a:r>
              <a:rPr lang="he-IL" altLang="he-IL" sz="1200" kern="0" dirty="0" smtClean="0">
                <a:solidFill>
                  <a:srgbClr val="1D528D"/>
                </a:solidFill>
              </a:rPr>
              <a:t> המאפשר הצגת מידע בשכבות</a:t>
            </a:r>
            <a:endParaRPr lang="he-IL" altLang="he-IL" sz="1200" kern="0" dirty="0">
              <a:solidFill>
                <a:srgbClr val="1D528D"/>
              </a:solidFill>
            </a:endParaRPr>
          </a:p>
        </p:txBody>
      </p:sp>
      <p:pic>
        <p:nvPicPr>
          <p:cNvPr id="2" name="Picture 1"/>
          <p:cNvPicPr>
            <a:picLocks noChangeAspect="1"/>
          </p:cNvPicPr>
          <p:nvPr/>
        </p:nvPicPr>
        <p:blipFill>
          <a:blip r:embed="rId4"/>
          <a:stretch>
            <a:fillRect/>
          </a:stretch>
        </p:blipFill>
        <p:spPr>
          <a:xfrm>
            <a:off x="7236296" y="1619777"/>
            <a:ext cx="274344" cy="268247"/>
          </a:xfrm>
          <a:prstGeom prst="rect">
            <a:avLst/>
          </a:prstGeom>
        </p:spPr>
      </p:pic>
    </p:spTree>
  </p:cSld>
  <p:clrMapOvr>
    <a:masterClrMapping/>
  </p:clrMapOvr>
  <p:transition spd="med" advClick="0"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rtl="1" eaLnBrk="1" hangingPunct="1"/>
            <a:r>
              <a:rPr lang="he-IL" altLang="he-IL" sz="3600" smtClean="0"/>
              <a:t>פנל תצוגה</a:t>
            </a:r>
            <a:endParaRPr lang="en-US" altLang="he-IL" sz="3600" smtClean="0"/>
          </a:p>
        </p:txBody>
      </p:sp>
      <p:sp>
        <p:nvSpPr>
          <p:cNvPr id="21508" name="Text Box 8"/>
          <p:cNvSpPr txBox="1">
            <a:spLocks noChangeArrowheads="1"/>
          </p:cNvSpPr>
          <p:nvPr/>
        </p:nvSpPr>
        <p:spPr bwMode="auto">
          <a:xfrm>
            <a:off x="8532813" y="1484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35849" name="Text Box 9"/>
          <p:cNvSpPr txBox="1">
            <a:spLocks noChangeArrowheads="1"/>
          </p:cNvSpPr>
          <p:nvPr/>
        </p:nvSpPr>
        <p:spPr bwMode="auto">
          <a:xfrm>
            <a:off x="4572000" y="1557338"/>
            <a:ext cx="4248150" cy="314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r" rtl="1" eaLnBrk="1" hangingPunct="1">
              <a:lnSpc>
                <a:spcPct val="150000"/>
              </a:lnSpc>
              <a:spcBef>
                <a:spcPct val="0"/>
              </a:spcBef>
              <a:buFontTx/>
              <a:buNone/>
            </a:pPr>
            <a:endParaRPr lang="en-US" altLang="he-IL" sz="1100" dirty="0">
              <a:solidFill>
                <a:srgbClr val="000000"/>
              </a:solidFill>
            </a:endParaRPr>
          </a:p>
        </p:txBody>
      </p:sp>
      <p:pic>
        <p:nvPicPr>
          <p:cNvPr id="21512" name="Picture 12" descr="Head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858985" y="1445332"/>
            <a:ext cx="3145413" cy="584775"/>
          </a:xfrm>
          <a:prstGeom prst="rect">
            <a:avLst/>
          </a:prstGeom>
          <a:noFill/>
        </p:spPr>
        <p:txBody>
          <a:bodyPr wrap="none" rtlCol="1">
            <a:spAutoFit/>
          </a:bodyPr>
          <a:lstStyle/>
          <a:p>
            <a:pPr algn="r" rtl="1"/>
            <a:r>
              <a:rPr lang="he-IL" sz="3200" b="1" dirty="0" smtClean="0"/>
              <a:t>פרויקט    אישורים</a:t>
            </a:r>
            <a:endParaRPr lang="he-IL" sz="3200" b="1" dirty="0"/>
          </a:p>
        </p:txBody>
      </p:sp>
      <p:sp>
        <p:nvSpPr>
          <p:cNvPr id="7" name="TextBox 6"/>
          <p:cNvSpPr txBox="1"/>
          <p:nvPr/>
        </p:nvSpPr>
        <p:spPr>
          <a:xfrm>
            <a:off x="874819" y="2101586"/>
            <a:ext cx="8057678" cy="461665"/>
          </a:xfrm>
          <a:prstGeom prst="rect">
            <a:avLst/>
          </a:prstGeom>
          <a:noFill/>
        </p:spPr>
        <p:txBody>
          <a:bodyPr wrap="square" rtlCol="1">
            <a:spAutoFit/>
          </a:bodyPr>
          <a:lstStyle/>
          <a:p>
            <a:pPr algn="r" rtl="1"/>
            <a:r>
              <a:rPr lang="he-IL" sz="1200" dirty="0" smtClean="0"/>
              <a:t>ניהול קטגוריות והוספת אישורים נדרשים תאפשר ניהול ומעקב אחר האישורים בפרויקט.</a:t>
            </a:r>
            <a:r>
              <a:rPr lang="en-US" sz="1200" dirty="0" smtClean="0"/>
              <a:t> </a:t>
            </a:r>
            <a:r>
              <a:rPr lang="he-IL" sz="1200" dirty="0" smtClean="0"/>
              <a:t>'ניהול קטגוריות' יאפשר לבנות חלוקה לנושאים. 'הוסף אישור' כדי להוסיף מעקב לאישור. כשהאישור מתקבל ניתן לעלות אותו למערכת בכפתור 'עיון קבצים'.</a:t>
            </a:r>
            <a:r>
              <a:rPr lang="en-US" sz="1200" dirty="0" smtClean="0"/>
              <a:t> </a:t>
            </a:r>
            <a:endParaRPr lang="he-IL" sz="1200" dirty="0"/>
          </a:p>
        </p:txBody>
      </p:sp>
      <p:pic>
        <p:nvPicPr>
          <p:cNvPr id="8" name="Picture 7"/>
          <p:cNvPicPr>
            <a:picLocks noChangeAspect="1"/>
          </p:cNvPicPr>
          <p:nvPr/>
        </p:nvPicPr>
        <p:blipFill>
          <a:blip r:embed="rId3"/>
          <a:stretch>
            <a:fillRect/>
          </a:stretch>
        </p:blipFill>
        <p:spPr>
          <a:xfrm>
            <a:off x="251520" y="3140968"/>
            <a:ext cx="4133582" cy="1692174"/>
          </a:xfrm>
          <a:prstGeom prst="rect">
            <a:avLst/>
          </a:prstGeom>
        </p:spPr>
      </p:pic>
      <p:cxnSp>
        <p:nvCxnSpPr>
          <p:cNvPr id="10" name="Elbow Connector 9"/>
          <p:cNvCxnSpPr/>
          <p:nvPr/>
        </p:nvCxnSpPr>
        <p:spPr bwMode="auto">
          <a:xfrm rot="16200000" flipV="1">
            <a:off x="3383868" y="4185084"/>
            <a:ext cx="360040" cy="144016"/>
          </a:xfrm>
          <a:prstGeom prst="bentConnector3">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 name="Picture 19"/>
          <p:cNvPicPr>
            <a:picLocks noChangeAspect="1"/>
          </p:cNvPicPr>
          <p:nvPr/>
        </p:nvPicPr>
        <p:blipFill>
          <a:blip r:embed="rId4"/>
          <a:stretch>
            <a:fillRect/>
          </a:stretch>
        </p:blipFill>
        <p:spPr>
          <a:xfrm>
            <a:off x="2771800" y="4371575"/>
            <a:ext cx="5224372" cy="2301827"/>
          </a:xfrm>
          <a:prstGeom prst="rect">
            <a:avLst/>
          </a:prstGeom>
        </p:spPr>
      </p:pic>
      <p:pic>
        <p:nvPicPr>
          <p:cNvPr id="16" name="Picture 15"/>
          <p:cNvPicPr>
            <a:picLocks noChangeAspect="1"/>
          </p:cNvPicPr>
          <p:nvPr/>
        </p:nvPicPr>
        <p:blipFill>
          <a:blip r:embed="rId5"/>
          <a:stretch>
            <a:fillRect/>
          </a:stretch>
        </p:blipFill>
        <p:spPr>
          <a:xfrm>
            <a:off x="4975917" y="2603989"/>
            <a:ext cx="4031970" cy="1724945"/>
          </a:xfrm>
          <a:prstGeom prst="rect">
            <a:avLst/>
          </a:prstGeom>
        </p:spPr>
      </p:pic>
      <p:cxnSp>
        <p:nvCxnSpPr>
          <p:cNvPr id="18" name="Elbow Connector 17"/>
          <p:cNvCxnSpPr/>
          <p:nvPr/>
        </p:nvCxnSpPr>
        <p:spPr bwMode="auto">
          <a:xfrm flipV="1">
            <a:off x="3851920" y="4221088"/>
            <a:ext cx="1296144" cy="612054"/>
          </a:xfrm>
          <a:prstGeom prst="bentConnector3">
            <a:avLst>
              <a:gd name="adj1" fmla="val 74447"/>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1" name="Picture 20"/>
          <p:cNvPicPr>
            <a:picLocks noChangeAspect="1"/>
          </p:cNvPicPr>
          <p:nvPr/>
        </p:nvPicPr>
        <p:blipFill>
          <a:blip r:embed="rId6"/>
          <a:stretch>
            <a:fillRect/>
          </a:stretch>
        </p:blipFill>
        <p:spPr>
          <a:xfrm>
            <a:off x="7415322" y="1661776"/>
            <a:ext cx="274344" cy="268247"/>
          </a:xfrm>
          <a:prstGeom prst="rect">
            <a:avLst/>
          </a:prstGeom>
        </p:spPr>
      </p:pic>
    </p:spTree>
    <p:extLst>
      <p:ext uri="{BB962C8B-B14F-4D97-AF65-F5344CB8AC3E}">
        <p14:creationId xmlns:p14="http://schemas.microsoft.com/office/powerpoint/2010/main" val="9917605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35849"/>
                                        </p:tgtEl>
                                        <p:attrNameLst>
                                          <p:attrName>style.visibility</p:attrName>
                                        </p:attrNameLst>
                                      </p:cBhvr>
                                      <p:to>
                                        <p:strVal val="visible"/>
                                      </p:to>
                                    </p:set>
                                    <p:animEffect transition="in" filter="fade">
                                      <p:cBhvr>
                                        <p:cTn id="7" dur="2000"/>
                                        <p:tgtEl>
                                          <p:spTgt spid="35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p:bldLst>
  </p:timing>
</p:sld>
</file>

<file path=ppt/theme/theme1.xml><?xml version="1.0" encoding="utf-8"?>
<a:theme xmlns:a="http://schemas.openxmlformats.org/drawingml/2006/main" name="שקופיות מצגת לדוגמה [1]">
  <a:themeElements>
    <a:clrScheme name="שקופיות מצגת לדוגמה [1] 1">
      <a:dk1>
        <a:srgbClr val="1D528D"/>
      </a:dk1>
      <a:lt1>
        <a:srgbClr val="FFFFFF"/>
      </a:lt1>
      <a:dk2>
        <a:srgbClr val="000000"/>
      </a:dk2>
      <a:lt2>
        <a:srgbClr val="B2B2B2"/>
      </a:lt2>
      <a:accent1>
        <a:srgbClr val="2D6BC7"/>
      </a:accent1>
      <a:accent2>
        <a:srgbClr val="FF9900"/>
      </a:accent2>
      <a:accent3>
        <a:srgbClr val="FFFFFF"/>
      </a:accent3>
      <a:accent4>
        <a:srgbClr val="174578"/>
      </a:accent4>
      <a:accent5>
        <a:srgbClr val="ADBAE0"/>
      </a:accent5>
      <a:accent6>
        <a:srgbClr val="E78A00"/>
      </a:accent6>
      <a:hlink>
        <a:srgbClr val="9999FF"/>
      </a:hlink>
      <a:folHlink>
        <a:srgbClr val="969696"/>
      </a:folHlink>
    </a:clrScheme>
    <a:fontScheme name="שקופיות מצגת לדוגמה [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he-IL"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he-IL"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שקופיות מצגת לדוגמה [1] 1">
        <a:dk1>
          <a:srgbClr val="1D528D"/>
        </a:dk1>
        <a:lt1>
          <a:srgbClr val="FFFFFF"/>
        </a:lt1>
        <a:dk2>
          <a:srgbClr val="000000"/>
        </a:dk2>
        <a:lt2>
          <a:srgbClr val="B2B2B2"/>
        </a:lt2>
        <a:accent1>
          <a:srgbClr val="2D6BC7"/>
        </a:accent1>
        <a:accent2>
          <a:srgbClr val="FF9900"/>
        </a:accent2>
        <a:accent3>
          <a:srgbClr val="FFFFFF"/>
        </a:accent3>
        <a:accent4>
          <a:srgbClr val="174578"/>
        </a:accent4>
        <a:accent5>
          <a:srgbClr val="ADBAE0"/>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שקופיות מצגת לדוגמה [1] 2">
        <a:dk1>
          <a:srgbClr val="808080"/>
        </a:dk1>
        <a:lt1>
          <a:srgbClr val="FFFFFF"/>
        </a:lt1>
        <a:dk2>
          <a:srgbClr val="000000"/>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
      <a:clrScheme name="שקופיות מצגת לדוגמה [1] 3">
        <a:dk1>
          <a:srgbClr val="1D528D"/>
        </a:dk1>
        <a:lt1>
          <a:srgbClr val="FFFFFF"/>
        </a:lt1>
        <a:dk2>
          <a:srgbClr val="000000"/>
        </a:dk2>
        <a:lt2>
          <a:srgbClr val="CACACA"/>
        </a:lt2>
        <a:accent1>
          <a:srgbClr val="0099CC"/>
        </a:accent1>
        <a:accent2>
          <a:srgbClr val="8BC84E"/>
        </a:accent2>
        <a:accent3>
          <a:srgbClr val="FFFFFF"/>
        </a:accent3>
        <a:accent4>
          <a:srgbClr val="174578"/>
        </a:accent4>
        <a:accent5>
          <a:srgbClr val="AACAE2"/>
        </a:accent5>
        <a:accent6>
          <a:srgbClr val="7DB546"/>
        </a:accent6>
        <a:hlink>
          <a:srgbClr val="6E81E0"/>
        </a:hlink>
        <a:folHlink>
          <a:srgbClr val="0099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שקופיות מצגת לדוגמה [1]</Template>
  <TotalTime>6470</TotalTime>
  <Words>1718</Words>
  <Application>Microsoft Office PowerPoint</Application>
  <PresentationFormat>On-screen Show (4:3)</PresentationFormat>
  <Paragraphs>440</Paragraphs>
  <Slides>35</Slides>
  <Notes>10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44" baseType="lpstr">
      <vt:lpstr>Arial</vt:lpstr>
      <vt:lpstr>Calibri</vt:lpstr>
      <vt:lpstr>Calibri Light</vt:lpstr>
      <vt:lpstr>Times New Roman</vt:lpstr>
      <vt:lpstr>Wingdings</vt:lpstr>
      <vt:lpstr>Wingdings 2</vt:lpstr>
      <vt:lpstr>שקופיות מצגת לדוגמה [1]</vt:lpstr>
      <vt:lpstr>Office Theme</vt:lpstr>
      <vt:lpstr>Image</vt:lpstr>
      <vt:lpstr>PowerPoint Presentation</vt:lpstr>
      <vt:lpstr>PowerPoint Presentation</vt:lpstr>
      <vt:lpstr>ל</vt:lpstr>
      <vt:lpstr>Expo-Net</vt:lpstr>
      <vt:lpstr>Expo-Net</vt:lpstr>
      <vt:lpstr>Expo-Net</vt:lpstr>
      <vt:lpstr>פנל תצוגה</vt:lpstr>
      <vt:lpstr>PowerPoint Presentation</vt:lpstr>
      <vt:lpstr>פנל תצוגה</vt:lpstr>
      <vt:lpstr>גא</vt:lpstr>
      <vt:lpstr>פנל תצוגה</vt:lpstr>
      <vt:lpstr>פנל תצוגה</vt:lpstr>
      <vt:lpstr>פנל תצוגה</vt:lpstr>
      <vt:lpstr>פנל תצוגה</vt:lpstr>
      <vt:lpstr>פנל תצוגה</vt:lpstr>
      <vt:lpstr>פנל תצוגה</vt:lpstr>
      <vt:lpstr>פנל תצוגה</vt:lpstr>
      <vt:lpstr>פנל תצוגה</vt:lpstr>
      <vt:lpstr>פנל תצוגה</vt:lpstr>
      <vt:lpstr>פנל תצוגה</vt:lpstr>
      <vt:lpstr>פנל תצוגה</vt:lpstr>
      <vt:lpstr>פנל תצוגה</vt:lpstr>
      <vt:lpstr>פנל תצוגה</vt:lpstr>
      <vt:lpstr>פנל תצוגה</vt:lpstr>
      <vt:lpstr>פנל תצוגה</vt:lpstr>
      <vt:lpstr>פנל תצוגה</vt:lpstr>
      <vt:lpstr>פנל תצוגה</vt:lpstr>
      <vt:lpstr>פנל תצוגה</vt:lpstr>
      <vt:lpstr>פנל תצוגה</vt:lpstr>
      <vt:lpstr>פנל תצוגה</vt:lpstr>
      <vt:lpstr>פנל תצוגה</vt:lpstr>
      <vt:lpstr>פנל תצוגה</vt:lpstr>
      <vt:lpstr>פנל תצוגה</vt:lpstr>
      <vt:lpstr>פנל תצוגה</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איי.סי.אס בע"מ</dc:title>
  <dc:subject/>
  <dc:creator>Laptop</dc:creator>
  <cp:keywords/>
  <dc:description/>
  <cp:lastModifiedBy>tamaronet</cp:lastModifiedBy>
  <cp:revision>295</cp:revision>
  <dcterms:created xsi:type="dcterms:W3CDTF">2006-08-18T01:04:04Z</dcterms:created>
  <dcterms:modified xsi:type="dcterms:W3CDTF">2016-09-26T08:23:06Z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TC011368021037</vt:lpwstr>
  </property>
</Properties>
</file>